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61" r:id="rId5"/>
    <p:sldId id="262" r:id="rId6"/>
    <p:sldId id="263" r:id="rId7"/>
    <p:sldId id="264" r:id="rId8"/>
    <p:sldId id="265" r:id="rId9"/>
    <p:sldId id="266" r:id="rId10"/>
    <p:sldId id="268" r:id="rId11"/>
    <p:sldId id="291"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howGuides="1">
      <p:cViewPr varScale="1">
        <p:scale>
          <a:sx n="58" d="100"/>
          <a:sy n="58" d="100"/>
        </p:scale>
        <p:origin x="920" y="23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USUTreeThinking.slack.com"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ree Thinking"/>
          <p:cNvSpPr txBox="1">
            <a:spLocks noGrp="1"/>
          </p:cNvSpPr>
          <p:nvPr>
            <p:ph type="title"/>
          </p:nvPr>
        </p:nvSpPr>
        <p:spPr>
          <a:xfrm>
            <a:off x="6508675" y="3618507"/>
            <a:ext cx="16668825" cy="4648201"/>
          </a:xfrm>
          <a:prstGeom prst="rect">
            <a:avLst/>
          </a:prstGeom>
        </p:spPr>
        <p:txBody>
          <a:bodyPr/>
          <a:lstStyle/>
          <a:p>
            <a:r>
              <a:rPr lang="en-US" dirty="0"/>
              <a:t>Phylogenetics Seminar</a:t>
            </a:r>
            <a:endParaRPr dirty="0"/>
          </a:p>
        </p:txBody>
      </p:sp>
      <p:sp>
        <p:nvSpPr>
          <p:cNvPr id="152" name="Author and Date"/>
          <p:cNvSpPr txBox="1">
            <a:spLocks noGrp="1"/>
          </p:cNvSpPr>
          <p:nvPr>
            <p:ph type="body" idx="22"/>
          </p:nvPr>
        </p:nvSpPr>
        <p:spPr>
          <a:prstGeom prst="rect">
            <a:avLst/>
          </a:prstGeom>
        </p:spPr>
        <p:txBody>
          <a:bodyPr>
            <a:normAutofit lnSpcReduction="10000"/>
          </a:bodyPr>
          <a:lstStyle/>
          <a:p>
            <a:endParaRPr/>
          </a:p>
        </p:txBody>
      </p:sp>
      <p:sp>
        <p:nvSpPr>
          <p:cNvPr id="153" name="An introduction to phylogenetics"/>
          <p:cNvSpPr txBox="1">
            <a:spLocks noGrp="1"/>
          </p:cNvSpPr>
          <p:nvPr>
            <p:ph type="body" sz="quarter" idx="1"/>
          </p:nvPr>
        </p:nvSpPr>
        <p:spPr>
          <a:xfrm>
            <a:off x="6508675" y="8104710"/>
            <a:ext cx="16668825" cy="1116952"/>
          </a:xfrm>
          <a:prstGeom prst="rect">
            <a:avLst/>
          </a:prstGeom>
        </p:spPr>
        <p:txBody>
          <a:bodyPr/>
          <a:lstStyle/>
          <a:p>
            <a:r>
              <a:rPr lang="en-US" dirty="0"/>
              <a:t>BIOL 4750/6750</a:t>
            </a:r>
            <a:endParaRPr dirty="0"/>
          </a:p>
        </p:txBody>
      </p:sp>
      <p:pic>
        <p:nvPicPr>
          <p:cNvPr id="154" name="phyloDeathStar_onbackground_noText_hires.png" descr="phyloDeathStar_onbackground_noText_hires.png"/>
          <p:cNvPicPr>
            <a:picLocks noChangeAspect="1"/>
          </p:cNvPicPr>
          <p:nvPr/>
        </p:nvPicPr>
        <p:blipFill>
          <a:blip r:embed="rId2"/>
          <a:srcRect b="10793"/>
          <a:stretch>
            <a:fillRect/>
          </a:stretch>
        </p:blipFill>
        <p:spPr>
          <a:xfrm>
            <a:off x="-12497" y="-3102604"/>
            <a:ext cx="24408994" cy="8800458"/>
          </a:xfrm>
          <a:prstGeom prst="rect">
            <a:avLst/>
          </a:prstGeom>
          <a:ln w="12700">
            <a:miter lim="400000"/>
          </a:ln>
        </p:spPr>
      </p:pic>
      <p:pic>
        <p:nvPicPr>
          <p:cNvPr id="155" name="mockTree.pdf" descr="mockTree.pdf"/>
          <p:cNvPicPr>
            <a:picLocks noChangeAspect="1"/>
          </p:cNvPicPr>
          <p:nvPr/>
        </p:nvPicPr>
        <p:blipFill>
          <a:blip r:embed="rId3"/>
          <a:stretch>
            <a:fillRect/>
          </a:stretch>
        </p:blipFill>
        <p:spPr>
          <a:xfrm>
            <a:off x="482174" y="6599738"/>
            <a:ext cx="5487252" cy="651092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Introductions!"/>
          <p:cNvSpPr txBox="1">
            <a:spLocks noGrp="1"/>
          </p:cNvSpPr>
          <p:nvPr>
            <p:ph type="title"/>
          </p:nvPr>
        </p:nvSpPr>
        <p:spPr>
          <a:prstGeom prst="rect">
            <a:avLst/>
          </a:prstGeom>
        </p:spPr>
        <p:txBody>
          <a:bodyPr/>
          <a:lstStyle/>
          <a:p>
            <a:r>
              <a:t>Introductions!</a:t>
            </a:r>
          </a:p>
        </p:txBody>
      </p:sp>
      <p:sp>
        <p:nvSpPr>
          <p:cNvPr id="214" name="For next week: post your intro slide in who-we-a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me (still)</a:t>
            </a:r>
            <a:endParaRPr dirty="0"/>
          </a:p>
        </p:txBody>
      </p:sp>
      <p:sp>
        <p:nvSpPr>
          <p:cNvPr id="215" name="Slide bullet text"/>
          <p:cNvSpPr txBox="1">
            <a:spLocks noGrp="1"/>
          </p:cNvSpPr>
          <p:nvPr>
            <p:ph type="body" idx="1"/>
          </p:nvPr>
        </p:nvSpPr>
        <p:spPr>
          <a:prstGeom prst="rect">
            <a:avLst/>
          </a:prstGeom>
        </p:spPr>
        <p:txBody>
          <a:bodyPr/>
          <a:lstStyle/>
          <a:p>
            <a:endParaRPr/>
          </a:p>
        </p:txBody>
      </p:sp>
      <p:pic>
        <p:nvPicPr>
          <p:cNvPr id="3" name="Picture 2">
            <a:extLst>
              <a:ext uri="{FF2B5EF4-FFF2-40B4-BE49-F238E27FC236}">
                <a16:creationId xmlns:a16="http://schemas.microsoft.com/office/drawing/2014/main" id="{67C68A61-D4A5-3325-C480-3710AF33E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288" y="2550222"/>
            <a:ext cx="17931161" cy="10086278"/>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Introductions!"/>
          <p:cNvSpPr txBox="1">
            <a:spLocks noGrp="1"/>
          </p:cNvSpPr>
          <p:nvPr>
            <p:ph type="title"/>
          </p:nvPr>
        </p:nvSpPr>
        <p:spPr>
          <a:prstGeom prst="rect">
            <a:avLst/>
          </a:prstGeom>
        </p:spPr>
        <p:txBody>
          <a:bodyPr/>
          <a:lstStyle/>
          <a:p>
            <a:r>
              <a:t>Introductions!</a:t>
            </a:r>
          </a:p>
        </p:txBody>
      </p:sp>
      <p:sp>
        <p:nvSpPr>
          <p:cNvPr id="214" name="For next week: post your intro slide in who-we-a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you!</a:t>
            </a:r>
            <a:endParaRPr dirty="0"/>
          </a:p>
        </p:txBody>
      </p:sp>
      <p:sp>
        <p:nvSpPr>
          <p:cNvPr id="215" name="Slide bullet text"/>
          <p:cNvSpPr txBox="1">
            <a:spLocks noGrp="1"/>
          </p:cNvSpPr>
          <p:nvPr>
            <p:ph type="body" idx="1"/>
          </p:nvPr>
        </p:nvSpPr>
        <p:spPr>
          <a:prstGeom prst="rect">
            <a:avLst/>
          </a:prstGeom>
        </p:spPr>
        <p:txBody>
          <a:bodyPr/>
          <a:lstStyle/>
          <a:p>
            <a:endParaRPr/>
          </a:p>
        </p:txBody>
      </p:sp>
    </p:spTree>
    <p:extLst>
      <p:ext uri="{BB962C8B-B14F-4D97-AF65-F5344CB8AC3E}">
        <p14:creationId xmlns:p14="http://schemas.microsoft.com/office/powerpoint/2010/main" val="38845669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y phylogenetics?"/>
          <p:cNvSpPr txBox="1">
            <a:spLocks noGrp="1"/>
          </p:cNvSpPr>
          <p:nvPr>
            <p:ph type="title"/>
          </p:nvPr>
        </p:nvSpPr>
        <p:spPr>
          <a:prstGeom prst="rect">
            <a:avLst/>
          </a:prstGeom>
        </p:spPr>
        <p:txBody>
          <a:bodyPr/>
          <a:lstStyle/>
          <a:p>
            <a:r>
              <a:t>Why phylogenetics?</a:t>
            </a:r>
          </a:p>
        </p:txBody>
      </p:sp>
      <p:sp>
        <p:nvSpPr>
          <p:cNvPr id="219" name="Slide Subtitle"/>
          <p:cNvSpPr txBox="1">
            <a:spLocks noGrp="1"/>
          </p:cNvSpPr>
          <p:nvPr>
            <p:ph type="body" idx="21"/>
          </p:nvPr>
        </p:nvSpPr>
        <p:spPr>
          <a:prstGeom prst="rect">
            <a:avLst/>
          </a:prstGeom>
        </p:spPr>
        <p:txBody>
          <a:bodyPr/>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Why phylogenetics?"/>
          <p:cNvSpPr txBox="1">
            <a:spLocks noGrp="1"/>
          </p:cNvSpPr>
          <p:nvPr>
            <p:ph type="title"/>
          </p:nvPr>
        </p:nvSpPr>
        <p:spPr>
          <a:prstGeom prst="rect">
            <a:avLst/>
          </a:prstGeom>
        </p:spPr>
        <p:txBody>
          <a:bodyPr/>
          <a:lstStyle/>
          <a:p>
            <a:r>
              <a:t>Why phylogenetics?</a:t>
            </a:r>
          </a:p>
        </p:txBody>
      </p:sp>
      <p:sp>
        <p:nvSpPr>
          <p:cNvPr id="222" name="‘caus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‘cause</a:t>
            </a:r>
          </a:p>
        </p:txBody>
      </p:sp>
      <p:sp>
        <p:nvSpPr>
          <p:cNvPr id="223" name="“Nothing in biology makes sense except in the light of evolution”          (Theodosius Dobzhansky)…"/>
          <p:cNvSpPr txBox="1">
            <a:spLocks noGrp="1"/>
          </p:cNvSpPr>
          <p:nvPr>
            <p:ph type="body" idx="1"/>
          </p:nvPr>
        </p:nvSpPr>
        <p:spPr>
          <a:prstGeom prst="rect">
            <a:avLst/>
          </a:prstGeom>
        </p:spPr>
        <p:txBody>
          <a:bodyPr/>
          <a:lstStyle/>
          <a:p>
            <a:r>
              <a:t>“Nothing in biology makes sense except in the light of evolution” </a:t>
            </a:r>
            <a:br/>
            <a:r>
              <a:t>        (Theodosius Dobzhansky)</a:t>
            </a:r>
          </a:p>
          <a:p>
            <a:r>
              <a:t>“Nothing in evolution makes sense except in the light of phylogeny” </a:t>
            </a:r>
            <a:br/>
            <a:r>
              <a:t>        (maybe 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o know what’s related to wha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767715">
              <a:defRPr sz="5115"/>
            </a:lvl1pPr>
          </a:lstStyle>
          <a:p>
            <a:r>
              <a:t>To know what’s related to what</a:t>
            </a:r>
          </a:p>
        </p:txBody>
      </p:sp>
      <p:sp>
        <p:nvSpPr>
          <p:cNvPr id="226" name="Phylogenetics was initially developed by taxonomists, who were interested in describing biodiversity, and want to know what the evolutionary groups are…"/>
          <p:cNvSpPr txBox="1">
            <a:spLocks noGrp="1"/>
          </p:cNvSpPr>
          <p:nvPr>
            <p:ph type="body" sz="half" idx="1"/>
          </p:nvPr>
        </p:nvSpPr>
        <p:spPr>
          <a:prstGeom prst="rect">
            <a:avLst/>
          </a:prstGeom>
        </p:spPr>
        <p:txBody>
          <a:bodyPr/>
          <a:lstStyle/>
          <a:p>
            <a:r>
              <a:t>Phylogenetics was initially developed by taxonomists, who were interested in describing biodiversity, and want to know what the evolutionary groups are</a:t>
            </a:r>
          </a:p>
          <a:p>
            <a:pPr>
              <a:defRPr>
                <a:solidFill>
                  <a:srgbClr val="FFFFFF"/>
                </a:solidFill>
              </a:defRPr>
            </a:pPr>
            <a:r>
              <a:t>But there are many other reasons why it is useful to know what is related to what. E.g., so that we can bust a doctor who injected his former girlfriend with HIV from one of his patients</a:t>
            </a:r>
          </a:p>
        </p:txBody>
      </p:sp>
      <p:sp>
        <p:nvSpPr>
          <p:cNvPr id="227" name="Why phylogenetics?"/>
          <p:cNvSpPr txBox="1">
            <a:spLocks noGrp="1"/>
          </p:cNvSpPr>
          <p:nvPr>
            <p:ph type="title"/>
          </p:nvPr>
        </p:nvSpPr>
        <p:spPr>
          <a:prstGeom prst="rect">
            <a:avLst/>
          </a:prstGeom>
        </p:spPr>
        <p:txBody>
          <a:bodyPr/>
          <a:lstStyle>
            <a:lvl1pPr defTabSz="2365188">
              <a:defRPr sz="8245" spc="-164"/>
            </a:lvl1pPr>
          </a:lstStyle>
          <a:p>
            <a:r>
              <a:t>Why phylogenetics?</a:t>
            </a:r>
          </a:p>
        </p:txBody>
      </p:sp>
      <p:pic>
        <p:nvPicPr>
          <p:cNvPr id="228" name="Screen Shot 2022-08-31 at 3.29.26 PM.png" descr="Screen Shot 2022-08-31 at 3.29.26 PM.png"/>
          <p:cNvPicPr>
            <a:picLocks noChangeAspect="1"/>
          </p:cNvPicPr>
          <p:nvPr/>
        </p:nvPicPr>
        <p:blipFill>
          <a:blip r:embed="rId2"/>
          <a:stretch>
            <a:fillRect/>
          </a:stretch>
        </p:blipFill>
        <p:spPr>
          <a:xfrm>
            <a:off x="11831339" y="4622010"/>
            <a:ext cx="11628920" cy="6027000"/>
          </a:xfrm>
          <a:prstGeom prst="rect">
            <a:avLst/>
          </a:prstGeom>
          <a:ln w="12700">
            <a:miter lim="400000"/>
          </a:ln>
        </p:spPr>
      </p:pic>
      <p:sp>
        <p:nvSpPr>
          <p:cNvPr id="229" name="Rothfels et al. 2012 Taxon"/>
          <p:cNvSpPr txBox="1"/>
          <p:nvPr/>
        </p:nvSpPr>
        <p:spPr>
          <a:xfrm>
            <a:off x="20422263" y="12207299"/>
            <a:ext cx="362041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Rothfels et al. 2012 </a:t>
            </a:r>
            <a:r>
              <a:rPr i="1"/>
              <a:t>Taxon</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o know what’s related to wha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767715">
              <a:defRPr sz="5115"/>
            </a:lvl1pPr>
          </a:lstStyle>
          <a:p>
            <a:r>
              <a:t>To know what’s related to what</a:t>
            </a:r>
          </a:p>
        </p:txBody>
      </p:sp>
      <p:sp>
        <p:nvSpPr>
          <p:cNvPr id="232" name="Phylogenetics was initially developed by taxonomists, who were interested in describing biodiversity, and want to know what the evolutionary groups are…"/>
          <p:cNvSpPr txBox="1">
            <a:spLocks noGrp="1"/>
          </p:cNvSpPr>
          <p:nvPr>
            <p:ph type="body" sz="half" idx="1"/>
          </p:nvPr>
        </p:nvSpPr>
        <p:spPr>
          <a:prstGeom prst="rect">
            <a:avLst/>
          </a:prstGeom>
        </p:spPr>
        <p:txBody>
          <a:bodyPr/>
          <a:lstStyle/>
          <a:p>
            <a:r>
              <a:t>Phylogenetics was initially developed by taxonomists, who were interested in describing biodiversity, and want to know what the evolutionary groups are</a:t>
            </a:r>
          </a:p>
          <a:p>
            <a:r>
              <a:t>But there are many other reasons why it is useful to know what is related to what. E.g., so that we can bust a doctor who injected his former girlfriend with HIV from one of his patients</a:t>
            </a:r>
          </a:p>
        </p:txBody>
      </p:sp>
      <p:sp>
        <p:nvSpPr>
          <p:cNvPr id="233" name="Why phylogenetics?"/>
          <p:cNvSpPr txBox="1">
            <a:spLocks noGrp="1"/>
          </p:cNvSpPr>
          <p:nvPr>
            <p:ph type="title"/>
          </p:nvPr>
        </p:nvSpPr>
        <p:spPr>
          <a:prstGeom prst="rect">
            <a:avLst/>
          </a:prstGeom>
        </p:spPr>
        <p:txBody>
          <a:bodyPr/>
          <a:lstStyle>
            <a:lvl1pPr defTabSz="2365188">
              <a:defRPr sz="8245" spc="-164"/>
            </a:lvl1pPr>
          </a:lstStyle>
          <a:p>
            <a:r>
              <a:t>Why phylogenetics?</a:t>
            </a:r>
          </a:p>
        </p:txBody>
      </p:sp>
      <p:pic>
        <p:nvPicPr>
          <p:cNvPr id="234" name="Screen Shot 2022-08-31 at 3.36.04 PM.png" descr="Screen Shot 2022-08-31 at 3.36.04 PM.png"/>
          <p:cNvPicPr>
            <a:picLocks noChangeAspect="1"/>
          </p:cNvPicPr>
          <p:nvPr/>
        </p:nvPicPr>
        <p:blipFill>
          <a:blip r:embed="rId2"/>
          <a:stretch>
            <a:fillRect/>
          </a:stretch>
        </p:blipFill>
        <p:spPr>
          <a:xfrm>
            <a:off x="12117023" y="2613311"/>
            <a:ext cx="10287001" cy="88646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37"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40"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solidFill>
                  <a:srgbClr val="FFFFFF"/>
                </a:solidFill>
              </a:defRPr>
            </a:pPr>
            <a:r>
              <a:t>Infer how characters changed over time (morphological and molecular evolution)</a:t>
            </a:r>
          </a:p>
          <a:p>
            <a:pPr marL="335280" indent="-335280" defTabSz="1341086">
              <a:spcBef>
                <a:spcPts val="2400"/>
              </a:spcBef>
              <a:defRPr sz="2640">
                <a:solidFill>
                  <a:srgbClr val="FFFFFF"/>
                </a:solidFill>
              </a:defRPr>
            </a:pPr>
            <a:r>
              <a:t>Infer how lineages have diversified (infer speciation and extinction rates, and see if they are correlated with particular features of the organism)</a:t>
            </a:r>
          </a:p>
          <a:p>
            <a:pPr marL="335280" indent="-335280" defTabSz="1341086">
              <a:spcBef>
                <a:spcPts val="2400"/>
              </a:spcBef>
              <a:defRPr sz="2640">
                <a:solidFill>
                  <a:srgbClr val="FFFFFF"/>
                </a:solidFill>
              </a:defRPr>
            </a:pPr>
            <a:r>
              <a:t>Quantify the distribution of evolutionary diversity over space (phylodiversity)</a:t>
            </a:r>
          </a:p>
          <a:p>
            <a:pPr marL="335280" indent="-335280" defTabSz="1341086">
              <a:spcBef>
                <a:spcPts val="2400"/>
              </a:spcBef>
              <a:defRPr sz="2640">
                <a:solidFill>
                  <a:srgbClr val="FFFFFF"/>
                </a:solidFill>
              </a:defRPr>
            </a:pPr>
            <a:r>
              <a:t>Infer the timing of major evolutionary events</a:t>
            </a:r>
          </a:p>
          <a:p>
            <a:pPr marL="335280" indent="-335280" defTabSz="1341086">
              <a:spcBef>
                <a:spcPts val="2400"/>
              </a:spcBef>
              <a:defRPr sz="2640">
                <a:solidFill>
                  <a:srgbClr val="FFFFFF"/>
                </a:solidFill>
              </a:defRPr>
            </a:pPr>
            <a:r>
              <a:t>Infer the history of novel pathogens (e.g., the origin and spread of SARS-CoV-2)</a:t>
            </a:r>
          </a:p>
          <a:p>
            <a:pPr marL="335280" indent="-335280" defTabSz="1341086">
              <a:spcBef>
                <a:spcPts val="2400"/>
              </a:spcBef>
              <a:defRPr sz="2640">
                <a:solidFill>
                  <a:srgbClr val="FFFFFF"/>
                </a:solidFill>
              </a:defRPr>
            </a:pPr>
            <a:r>
              <a:t>Detect signatures of natural selection on individual genes (identify particular amino acids that are under selection in SARS-CoV-2)</a:t>
            </a:r>
          </a:p>
          <a:p>
            <a:pPr marL="335280" indent="-335280" defTabSz="1341086">
              <a:spcBef>
                <a:spcPts val="2400"/>
              </a:spcBef>
              <a:defRPr sz="2640">
                <a:solidFill>
                  <a:srgbClr val="FFFFFF"/>
                </a:solidFill>
              </a:defRPr>
            </a:pPr>
            <a:r>
              <a:t>Infer the history of populations: their ancestral population sizes, patterns of migration, etc.</a:t>
            </a:r>
          </a:p>
        </p:txBody>
      </p:sp>
      <p:sp>
        <p:nvSpPr>
          <p:cNvPr id="241"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pic>
        <p:nvPicPr>
          <p:cNvPr id="242" name="Image" descr="Image"/>
          <p:cNvPicPr>
            <a:picLocks noChangeAspect="1"/>
          </p:cNvPicPr>
          <p:nvPr/>
        </p:nvPicPr>
        <p:blipFill>
          <a:blip r:embed="rId2"/>
          <a:stretch>
            <a:fillRect/>
          </a:stretch>
        </p:blipFill>
        <p:spPr>
          <a:xfrm>
            <a:off x="13394435" y="1483997"/>
            <a:ext cx="8904205" cy="10748006"/>
          </a:xfrm>
          <a:prstGeom prst="rect">
            <a:avLst/>
          </a:prstGeom>
          <a:ln w="12700">
            <a:miter lim="400000"/>
          </a:ln>
        </p:spPr>
      </p:pic>
      <p:sp>
        <p:nvSpPr>
          <p:cNvPr id="243" name="Hughes and Eastwood 2006 PNAS"/>
          <p:cNvSpPr txBox="1"/>
          <p:nvPr/>
        </p:nvSpPr>
        <p:spPr>
          <a:xfrm>
            <a:off x="18463437" y="12207299"/>
            <a:ext cx="620575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Hughes and Eastwood 2006 </a:t>
            </a:r>
            <a:r>
              <a:rPr i="1"/>
              <a:t>PNAS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46"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pPr>
            <a:r>
              <a:t>Infer how characters changed over time (morphological and molecular evolution)</a:t>
            </a:r>
          </a:p>
          <a:p>
            <a:pPr marL="335280" indent="-335280" defTabSz="1341086">
              <a:spcBef>
                <a:spcPts val="2400"/>
              </a:spcBef>
              <a:defRPr sz="2640">
                <a:solidFill>
                  <a:srgbClr val="FFFFFF"/>
                </a:solidFill>
              </a:defRPr>
            </a:pPr>
            <a:r>
              <a:t>Infer how lineages have diversified (infer speciation and extinction rates, and see if they are correlated with particular features of the organism)</a:t>
            </a:r>
          </a:p>
          <a:p>
            <a:pPr marL="335280" indent="-335280" defTabSz="1341086">
              <a:spcBef>
                <a:spcPts val="2400"/>
              </a:spcBef>
              <a:defRPr sz="2640">
                <a:solidFill>
                  <a:srgbClr val="FFFFFF"/>
                </a:solidFill>
              </a:defRPr>
            </a:pPr>
            <a:r>
              <a:t>Quantify the distribution of evolutionary diversity over space (phylodiversity)</a:t>
            </a:r>
          </a:p>
          <a:p>
            <a:pPr marL="335280" indent="-335280" defTabSz="1341086">
              <a:spcBef>
                <a:spcPts val="2400"/>
              </a:spcBef>
              <a:defRPr sz="2640">
                <a:solidFill>
                  <a:srgbClr val="FFFFFF"/>
                </a:solidFill>
              </a:defRPr>
            </a:pPr>
            <a:r>
              <a:t>Infer the timing of major evolutionary events</a:t>
            </a:r>
          </a:p>
          <a:p>
            <a:pPr marL="335280" indent="-335280" defTabSz="1341086">
              <a:spcBef>
                <a:spcPts val="2400"/>
              </a:spcBef>
              <a:defRPr sz="2640">
                <a:solidFill>
                  <a:srgbClr val="FFFFFF"/>
                </a:solidFill>
              </a:defRPr>
            </a:pPr>
            <a:r>
              <a:t>Infer the history of novel pathogens (e.g., the origin and spread of SARS-CoV-2)</a:t>
            </a:r>
          </a:p>
          <a:p>
            <a:pPr marL="335280" indent="-335280" defTabSz="1341086">
              <a:spcBef>
                <a:spcPts val="2400"/>
              </a:spcBef>
              <a:defRPr sz="2640">
                <a:solidFill>
                  <a:srgbClr val="FFFFFF"/>
                </a:solidFill>
              </a:defRPr>
            </a:pPr>
            <a:r>
              <a:t>Detect signatures of natural selection on individual genes (identify particular amino acids that are under selection in SARS-CoV-2)</a:t>
            </a:r>
          </a:p>
          <a:p>
            <a:pPr marL="335280" indent="-335280" defTabSz="1341086">
              <a:spcBef>
                <a:spcPts val="2400"/>
              </a:spcBef>
              <a:defRPr sz="2640">
                <a:solidFill>
                  <a:srgbClr val="FFFFFF"/>
                </a:solidFill>
              </a:defRPr>
            </a:pPr>
            <a:r>
              <a:t>Infer the history of populations: their ancestral population sizes, patterns of migration, etc.</a:t>
            </a:r>
          </a:p>
        </p:txBody>
      </p:sp>
      <p:sp>
        <p:nvSpPr>
          <p:cNvPr id="247"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pic>
        <p:nvPicPr>
          <p:cNvPr id="248" name="Image" descr="Image"/>
          <p:cNvPicPr>
            <a:picLocks noChangeAspect="1"/>
          </p:cNvPicPr>
          <p:nvPr/>
        </p:nvPicPr>
        <p:blipFill>
          <a:blip r:embed="rId2"/>
          <a:stretch>
            <a:fillRect/>
          </a:stretch>
        </p:blipFill>
        <p:spPr>
          <a:xfrm>
            <a:off x="13394435" y="1483997"/>
            <a:ext cx="8904205" cy="10748006"/>
          </a:xfrm>
          <a:prstGeom prst="rect">
            <a:avLst/>
          </a:prstGeom>
          <a:ln w="12700">
            <a:miter lim="400000"/>
          </a:ln>
        </p:spPr>
      </p:pic>
      <p:sp>
        <p:nvSpPr>
          <p:cNvPr id="249" name="Hughes and Eastwood 2006 PNAS"/>
          <p:cNvSpPr txBox="1"/>
          <p:nvPr/>
        </p:nvSpPr>
        <p:spPr>
          <a:xfrm>
            <a:off x="18463437" y="12207299"/>
            <a:ext cx="620575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Hughes and Eastwood 2006 </a:t>
            </a:r>
            <a:r>
              <a:rPr i="1"/>
              <a:t>PNAS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52"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pPr>
            <a:r>
              <a:t>Infer how characters changed over time (morphological and molecular evolution)</a:t>
            </a:r>
          </a:p>
          <a:p>
            <a:pPr marL="335280" indent="-335280" defTabSz="1341086">
              <a:spcBef>
                <a:spcPts val="2400"/>
              </a:spcBef>
              <a:defRPr sz="2640"/>
            </a:pPr>
            <a:r>
              <a:t>Infer how lineages have diversified (infer speciation and extinction rates, and see if they are correlated with particular features of the organism)</a:t>
            </a:r>
          </a:p>
          <a:p>
            <a:pPr marL="335280" indent="-335280" defTabSz="1341086">
              <a:spcBef>
                <a:spcPts val="2400"/>
              </a:spcBef>
              <a:defRPr sz="2640">
                <a:solidFill>
                  <a:srgbClr val="FFFFFF"/>
                </a:solidFill>
              </a:defRPr>
            </a:pPr>
            <a:r>
              <a:t>Quantify the distribution of evolutionary diversity over space (phylodiversity)</a:t>
            </a:r>
          </a:p>
          <a:p>
            <a:pPr marL="335280" indent="-335280" defTabSz="1341086">
              <a:spcBef>
                <a:spcPts val="2400"/>
              </a:spcBef>
              <a:defRPr sz="2640">
                <a:solidFill>
                  <a:srgbClr val="FFFFFF"/>
                </a:solidFill>
              </a:defRPr>
            </a:pPr>
            <a:r>
              <a:t>Infer the timing of major evolutionary events</a:t>
            </a:r>
          </a:p>
          <a:p>
            <a:pPr marL="335280" indent="-335280" defTabSz="1341086">
              <a:spcBef>
                <a:spcPts val="2400"/>
              </a:spcBef>
              <a:defRPr sz="2640">
                <a:solidFill>
                  <a:srgbClr val="FFFFFF"/>
                </a:solidFill>
              </a:defRPr>
            </a:pPr>
            <a:r>
              <a:t>Infer the history of novel pathogens (e.g., the origin and spread of SARS-CoV-2)</a:t>
            </a:r>
          </a:p>
          <a:p>
            <a:pPr marL="335280" indent="-335280" defTabSz="1341086">
              <a:spcBef>
                <a:spcPts val="2400"/>
              </a:spcBef>
              <a:defRPr sz="2640">
                <a:solidFill>
                  <a:srgbClr val="FFFFFF"/>
                </a:solidFill>
              </a:defRPr>
            </a:pPr>
            <a:r>
              <a:t>Detect signatures of natural selection on individual genes (identify particular amino acids that are under selection in SARS-CoV-2)</a:t>
            </a:r>
          </a:p>
          <a:p>
            <a:pPr marL="335280" indent="-335280" defTabSz="1341086">
              <a:spcBef>
                <a:spcPts val="2400"/>
              </a:spcBef>
              <a:defRPr sz="2640">
                <a:solidFill>
                  <a:srgbClr val="FFFFFF"/>
                </a:solidFill>
              </a:defRPr>
            </a:pPr>
            <a:r>
              <a:t>Infer the history of populations: their ancestral population sizes, patterns of migration, etc.</a:t>
            </a:r>
          </a:p>
        </p:txBody>
      </p:sp>
      <p:sp>
        <p:nvSpPr>
          <p:cNvPr id="253"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pic>
        <p:nvPicPr>
          <p:cNvPr id="254" name="Image" descr="Image"/>
          <p:cNvPicPr>
            <a:picLocks noChangeAspect="1"/>
          </p:cNvPicPr>
          <p:nvPr/>
        </p:nvPicPr>
        <p:blipFill>
          <a:blip r:embed="rId2"/>
          <a:stretch>
            <a:fillRect/>
          </a:stretch>
        </p:blipFill>
        <p:spPr>
          <a:xfrm>
            <a:off x="13394435" y="1483997"/>
            <a:ext cx="8904205" cy="10748006"/>
          </a:xfrm>
          <a:prstGeom prst="rect">
            <a:avLst/>
          </a:prstGeom>
          <a:ln w="12700">
            <a:miter lim="400000"/>
          </a:ln>
        </p:spPr>
      </p:pic>
      <p:sp>
        <p:nvSpPr>
          <p:cNvPr id="255" name="Hughes and Eastwood 2006 PNAS"/>
          <p:cNvSpPr txBox="1"/>
          <p:nvPr/>
        </p:nvSpPr>
        <p:spPr>
          <a:xfrm>
            <a:off x="18463437" y="12207299"/>
            <a:ext cx="620575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Hughes and Eastwood 2006 </a:t>
            </a:r>
            <a:r>
              <a:rPr i="1"/>
              <a:t>PNAS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ree Thinking Session 1…"/>
          <p:cNvSpPr txBox="1">
            <a:spLocks noGrp="1"/>
          </p:cNvSpPr>
          <p:nvPr>
            <p:ph type="body" idx="21"/>
          </p:nvPr>
        </p:nvSpPr>
        <p:spPr>
          <a:xfrm>
            <a:off x="3907765" y="11839048"/>
            <a:ext cx="19269736" cy="12758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err="1"/>
              <a:t>Phylo</a:t>
            </a:r>
            <a:r>
              <a:rPr lang="en-US" dirty="0"/>
              <a:t> Seminar </a:t>
            </a:r>
            <a:r>
              <a:rPr dirty="0"/>
              <a:t>Session 1</a:t>
            </a:r>
          </a:p>
          <a:p>
            <a:r>
              <a:rPr lang="en-US" dirty="0"/>
              <a:t>Jan</a:t>
            </a:r>
            <a:r>
              <a:rPr dirty="0"/>
              <a:t> 1</a:t>
            </a:r>
            <a:r>
              <a:rPr lang="en-US" dirty="0"/>
              <a:t>0</a:t>
            </a:r>
            <a:r>
              <a:rPr dirty="0"/>
              <a:t> 202</a:t>
            </a:r>
            <a:r>
              <a:rPr lang="en-US" dirty="0"/>
              <a:t>4</a:t>
            </a:r>
            <a:endParaRPr dirty="0"/>
          </a:p>
        </p:txBody>
      </p:sp>
      <p:sp>
        <p:nvSpPr>
          <p:cNvPr id="158" name="Orientation, Introductions, Why phylogenetics?"/>
          <p:cNvSpPr txBox="1">
            <a:spLocks noGrp="1"/>
          </p:cNvSpPr>
          <p:nvPr>
            <p:ph type="ctrTitle"/>
          </p:nvPr>
        </p:nvSpPr>
        <p:spPr>
          <a:prstGeom prst="rect">
            <a:avLst/>
          </a:prstGeom>
        </p:spPr>
        <p:txBody>
          <a:bodyPr/>
          <a:lstStyle/>
          <a:p>
            <a:r>
              <a:t>Orientation, Introductions, Why phylogenetics?</a:t>
            </a:r>
          </a:p>
        </p:txBody>
      </p:sp>
      <p:sp>
        <p:nvSpPr>
          <p:cNvPr id="159" name="Presentation Subtitle"/>
          <p:cNvSpPr txBox="1">
            <a:spLocks noGrp="1"/>
          </p:cNvSpPr>
          <p:nvPr>
            <p:ph type="subTitle" sz="quarter" idx="1"/>
          </p:nvPr>
        </p:nvSpPr>
        <p:spPr>
          <a:prstGeom prst="rect">
            <a:avLst/>
          </a:prstGeom>
        </p:spPr>
        <p:txBody>
          <a:bodyPr/>
          <a:lstStyle/>
          <a:p>
            <a:endParaRPr/>
          </a:p>
        </p:txBody>
      </p:sp>
      <p:pic>
        <p:nvPicPr>
          <p:cNvPr id="160" name="mockTree.pdf" descr="mockTree.pdf"/>
          <p:cNvPicPr>
            <a:picLocks noChangeAspect="1"/>
          </p:cNvPicPr>
          <p:nvPr/>
        </p:nvPicPr>
        <p:blipFill>
          <a:blip r:embed="rId2"/>
          <a:stretch>
            <a:fillRect/>
          </a:stretch>
        </p:blipFill>
        <p:spPr>
          <a:xfrm>
            <a:off x="1218774" y="9585243"/>
            <a:ext cx="2992545" cy="355081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58"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pPr>
            <a:r>
              <a:t>Infer how characters changed over time (morphological and molecular evolution)</a:t>
            </a:r>
          </a:p>
          <a:p>
            <a:pPr marL="335280" indent="-335280" defTabSz="1341086">
              <a:spcBef>
                <a:spcPts val="2400"/>
              </a:spcBef>
              <a:defRPr sz="2640"/>
            </a:pPr>
            <a:r>
              <a:t>Infer how lineages have diversified (infer speciation and extinction rates, and see if they are correlated with particular features of the organism)</a:t>
            </a:r>
          </a:p>
          <a:p>
            <a:pPr marL="335280" indent="-335280" defTabSz="1341086">
              <a:spcBef>
                <a:spcPts val="2400"/>
              </a:spcBef>
              <a:defRPr sz="2640"/>
            </a:pPr>
            <a:r>
              <a:t>Quantify the distribution of evolutionary diversity over space (phylodiversity)</a:t>
            </a:r>
          </a:p>
          <a:p>
            <a:pPr marL="335280" indent="-335280" defTabSz="1341086">
              <a:spcBef>
                <a:spcPts val="2400"/>
              </a:spcBef>
              <a:defRPr sz="2640">
                <a:solidFill>
                  <a:srgbClr val="FFFFFF"/>
                </a:solidFill>
              </a:defRPr>
            </a:pPr>
            <a:r>
              <a:t>Infer the timing of major evolutionary events</a:t>
            </a:r>
          </a:p>
          <a:p>
            <a:pPr marL="335280" indent="-335280" defTabSz="1341086">
              <a:spcBef>
                <a:spcPts val="2400"/>
              </a:spcBef>
              <a:defRPr sz="2640">
                <a:solidFill>
                  <a:srgbClr val="FFFFFF"/>
                </a:solidFill>
              </a:defRPr>
            </a:pPr>
            <a:r>
              <a:t>Infer the history of novel pathogens (e.g., the origin and spread of SARS-CoV-2)</a:t>
            </a:r>
          </a:p>
          <a:p>
            <a:pPr marL="335280" indent="-335280" defTabSz="1341086">
              <a:spcBef>
                <a:spcPts val="2400"/>
              </a:spcBef>
              <a:defRPr sz="2640">
                <a:solidFill>
                  <a:srgbClr val="FFFFFF"/>
                </a:solidFill>
              </a:defRPr>
            </a:pPr>
            <a:r>
              <a:t>Detect signatures of natural selection on individual genes (identify particular amino acids that are under selection in SARS-CoV-2)</a:t>
            </a:r>
          </a:p>
          <a:p>
            <a:pPr marL="335280" indent="-335280" defTabSz="1341086">
              <a:spcBef>
                <a:spcPts val="2400"/>
              </a:spcBef>
              <a:defRPr sz="2640">
                <a:solidFill>
                  <a:srgbClr val="FFFFFF"/>
                </a:solidFill>
              </a:defRPr>
            </a:pPr>
            <a:r>
              <a:t>Infer the history of populations: their ancestral population sizes, patterns of migration, etc.</a:t>
            </a:r>
          </a:p>
        </p:txBody>
      </p:sp>
      <p:sp>
        <p:nvSpPr>
          <p:cNvPr id="259"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pic>
        <p:nvPicPr>
          <p:cNvPr id="260" name="rstb20170397f03.jpg" descr="rstb20170397f03.jpg"/>
          <p:cNvPicPr>
            <a:picLocks noChangeAspect="1"/>
          </p:cNvPicPr>
          <p:nvPr/>
        </p:nvPicPr>
        <p:blipFill>
          <a:blip r:embed="rId2"/>
          <a:stretch>
            <a:fillRect/>
          </a:stretch>
        </p:blipFill>
        <p:spPr>
          <a:xfrm>
            <a:off x="12808814" y="1620161"/>
            <a:ext cx="10567703" cy="10932878"/>
          </a:xfrm>
          <a:prstGeom prst="rect">
            <a:avLst/>
          </a:prstGeom>
          <a:ln w="12700">
            <a:miter lim="400000"/>
          </a:ln>
        </p:spPr>
      </p:pic>
      <p:sp>
        <p:nvSpPr>
          <p:cNvPr id="261" name="Kling et al. 2018 Proc B"/>
          <p:cNvSpPr txBox="1"/>
          <p:nvPr/>
        </p:nvSpPr>
        <p:spPr>
          <a:xfrm>
            <a:off x="20574663" y="12207299"/>
            <a:ext cx="331561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Kling et al. 2018 </a:t>
            </a:r>
            <a:r>
              <a:rPr i="1"/>
              <a:t>Proc B</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64"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pPr>
            <a:r>
              <a:t>Infer how characters changed over time (morphological and molecular evolution)</a:t>
            </a:r>
          </a:p>
          <a:p>
            <a:pPr marL="335280" indent="-335280" defTabSz="1341086">
              <a:spcBef>
                <a:spcPts val="2400"/>
              </a:spcBef>
              <a:defRPr sz="2640"/>
            </a:pPr>
            <a:r>
              <a:t>Infer how lineages have diversified (infer speciation and extinction rates, and see if they are correlated with particular features of the organism)</a:t>
            </a:r>
          </a:p>
          <a:p>
            <a:pPr marL="335280" indent="-335280" defTabSz="1341086">
              <a:spcBef>
                <a:spcPts val="2400"/>
              </a:spcBef>
              <a:defRPr sz="2640"/>
            </a:pPr>
            <a:r>
              <a:t>Quantify the distribution of evolutionary diversity over space (phylodiversity)</a:t>
            </a:r>
          </a:p>
          <a:p>
            <a:pPr marL="335280" indent="-335280" defTabSz="1341086">
              <a:spcBef>
                <a:spcPts val="2400"/>
              </a:spcBef>
              <a:defRPr sz="2640"/>
            </a:pPr>
            <a:r>
              <a:t>Infer the timing of major evolutionary events</a:t>
            </a:r>
          </a:p>
          <a:p>
            <a:pPr marL="335280" indent="-335280" defTabSz="1341086">
              <a:spcBef>
                <a:spcPts val="2400"/>
              </a:spcBef>
              <a:defRPr sz="2640">
                <a:solidFill>
                  <a:srgbClr val="FFFFFF"/>
                </a:solidFill>
              </a:defRPr>
            </a:pPr>
            <a:r>
              <a:t>Infer the history of novel pathogens (e.g., the origin and spread of SARS-CoV-2)</a:t>
            </a:r>
          </a:p>
          <a:p>
            <a:pPr marL="335280" indent="-335280" defTabSz="1341086">
              <a:spcBef>
                <a:spcPts val="2400"/>
              </a:spcBef>
              <a:defRPr sz="2640">
                <a:solidFill>
                  <a:srgbClr val="FFFFFF"/>
                </a:solidFill>
              </a:defRPr>
            </a:pPr>
            <a:r>
              <a:t>Detect signatures of natural selection on individual genes (identify particular amino acids that are under selection in SARS-CoV-2)</a:t>
            </a:r>
          </a:p>
          <a:p>
            <a:pPr marL="335280" indent="-335280" defTabSz="1341086">
              <a:spcBef>
                <a:spcPts val="2400"/>
              </a:spcBef>
              <a:defRPr sz="2640">
                <a:solidFill>
                  <a:srgbClr val="FFFFFF"/>
                </a:solidFill>
              </a:defRPr>
            </a:pPr>
            <a:r>
              <a:t>Infer the history of populations: their ancestral population sizes, patterns of migration, etc.</a:t>
            </a:r>
          </a:p>
        </p:txBody>
      </p:sp>
      <p:sp>
        <p:nvSpPr>
          <p:cNvPr id="265"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sp>
        <p:nvSpPr>
          <p:cNvPr id="266" name="May et al. 2021 Syst Biol"/>
          <p:cNvSpPr txBox="1"/>
          <p:nvPr/>
        </p:nvSpPr>
        <p:spPr>
          <a:xfrm>
            <a:off x="20487186" y="12207299"/>
            <a:ext cx="349057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May et al. 2021 Syst Biol</a:t>
            </a:r>
          </a:p>
        </p:txBody>
      </p:sp>
      <p:pic>
        <p:nvPicPr>
          <p:cNvPr id="267" name="figure_4.pdf" descr="figure_4.pdf"/>
          <p:cNvPicPr>
            <a:picLocks noChangeAspect="1"/>
          </p:cNvPicPr>
          <p:nvPr/>
        </p:nvPicPr>
        <p:blipFill>
          <a:blip r:embed="rId2"/>
          <a:stretch>
            <a:fillRect/>
          </a:stretch>
        </p:blipFill>
        <p:spPr>
          <a:xfrm>
            <a:off x="12658884" y="1398885"/>
            <a:ext cx="10606200" cy="1110177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70"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pPr>
            <a:r>
              <a:t>Infer how characters changed over time (morphological and molecular evolution)</a:t>
            </a:r>
          </a:p>
          <a:p>
            <a:pPr marL="335280" indent="-335280" defTabSz="1341086">
              <a:spcBef>
                <a:spcPts val="2400"/>
              </a:spcBef>
              <a:defRPr sz="2640"/>
            </a:pPr>
            <a:r>
              <a:t>Infer how lineages have diversified (infer speciation and extinction rates, and see if they are correlated with particular features of the organism)</a:t>
            </a:r>
          </a:p>
          <a:p>
            <a:pPr marL="335280" indent="-335280" defTabSz="1341086">
              <a:spcBef>
                <a:spcPts val="2400"/>
              </a:spcBef>
              <a:defRPr sz="2640"/>
            </a:pPr>
            <a:r>
              <a:t>Quantify the distribution of evolutionary diversity over space (phylodiversity)</a:t>
            </a:r>
          </a:p>
          <a:p>
            <a:pPr marL="335280" indent="-335280" defTabSz="1341086">
              <a:spcBef>
                <a:spcPts val="2400"/>
              </a:spcBef>
              <a:defRPr sz="2640"/>
            </a:pPr>
            <a:r>
              <a:t>Infer the timing of major evolutionary events</a:t>
            </a:r>
          </a:p>
          <a:p>
            <a:pPr marL="335280" indent="-335280" defTabSz="1341086">
              <a:spcBef>
                <a:spcPts val="2400"/>
              </a:spcBef>
              <a:defRPr sz="2640">
                <a:solidFill>
                  <a:srgbClr val="FFFFFF"/>
                </a:solidFill>
              </a:defRPr>
            </a:pPr>
            <a:r>
              <a:t>Infer the history of novel pathogens (e.g., the origin and spread of SARS-CoV-2)</a:t>
            </a:r>
          </a:p>
          <a:p>
            <a:pPr marL="335280" indent="-335280" defTabSz="1341086">
              <a:spcBef>
                <a:spcPts val="2400"/>
              </a:spcBef>
              <a:defRPr sz="2640">
                <a:solidFill>
                  <a:srgbClr val="FFFFFF"/>
                </a:solidFill>
              </a:defRPr>
            </a:pPr>
            <a:r>
              <a:t>Detect signatures of natural selection on individual genes (identify particular amino acids that are under selection in SARS-CoV-2)</a:t>
            </a:r>
          </a:p>
          <a:p>
            <a:pPr marL="335280" indent="-335280" defTabSz="1341086">
              <a:spcBef>
                <a:spcPts val="2400"/>
              </a:spcBef>
              <a:defRPr sz="2640">
                <a:solidFill>
                  <a:srgbClr val="FFFFFF"/>
                </a:solidFill>
              </a:defRPr>
            </a:pPr>
            <a:r>
              <a:t>Infer the history of populations: their ancestral population sizes, patterns of migration, etc.</a:t>
            </a:r>
          </a:p>
        </p:txBody>
      </p:sp>
      <p:sp>
        <p:nvSpPr>
          <p:cNvPr id="271"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sp>
        <p:nvSpPr>
          <p:cNvPr id="272" name="May et al. 2021 Syst Biol"/>
          <p:cNvSpPr txBox="1"/>
          <p:nvPr/>
        </p:nvSpPr>
        <p:spPr>
          <a:xfrm>
            <a:off x="20487186" y="12207299"/>
            <a:ext cx="349057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May et al. 2021 Syst Biol</a:t>
            </a:r>
          </a:p>
        </p:txBody>
      </p:sp>
      <p:pic>
        <p:nvPicPr>
          <p:cNvPr id="273" name="figure_5.pdf" descr="figure_5.pdf"/>
          <p:cNvPicPr>
            <a:picLocks noChangeAspect="1"/>
          </p:cNvPicPr>
          <p:nvPr/>
        </p:nvPicPr>
        <p:blipFill>
          <a:blip r:embed="rId2"/>
          <a:stretch>
            <a:fillRect/>
          </a:stretch>
        </p:blipFill>
        <p:spPr>
          <a:xfrm>
            <a:off x="12004873" y="3808114"/>
            <a:ext cx="11950678" cy="672225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76"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pPr>
            <a:r>
              <a:t>Infer how characters changed over time (morphological and molecular evolution)</a:t>
            </a:r>
          </a:p>
          <a:p>
            <a:pPr marL="335280" indent="-335280" defTabSz="1341086">
              <a:spcBef>
                <a:spcPts val="2400"/>
              </a:spcBef>
              <a:defRPr sz="2640"/>
            </a:pPr>
            <a:r>
              <a:t>Infer how lineages have diversified (infer speciation and extinction rates, and see if they are correlated with particular features of the organism)</a:t>
            </a:r>
          </a:p>
          <a:p>
            <a:pPr marL="335280" indent="-335280" defTabSz="1341086">
              <a:spcBef>
                <a:spcPts val="2400"/>
              </a:spcBef>
              <a:defRPr sz="2640"/>
            </a:pPr>
            <a:r>
              <a:t>Quantify the distribution of evolutionary diversity over space (phylodiversity)</a:t>
            </a:r>
          </a:p>
          <a:p>
            <a:pPr marL="335280" indent="-335280" defTabSz="1341086">
              <a:spcBef>
                <a:spcPts val="2400"/>
              </a:spcBef>
              <a:defRPr sz="2640"/>
            </a:pPr>
            <a:r>
              <a:t>Infer the timing of major evolutionary events</a:t>
            </a:r>
          </a:p>
          <a:p>
            <a:pPr marL="335280" indent="-335280" defTabSz="1341086">
              <a:spcBef>
                <a:spcPts val="2400"/>
              </a:spcBef>
              <a:defRPr sz="2640"/>
            </a:pPr>
            <a:r>
              <a:t>Infer the history of novel pathogens (e.g., the origin and spread of SARS-CoV-2)</a:t>
            </a:r>
          </a:p>
          <a:p>
            <a:pPr marL="335280" indent="-335280" defTabSz="1341086">
              <a:spcBef>
                <a:spcPts val="2400"/>
              </a:spcBef>
              <a:defRPr sz="2640">
                <a:solidFill>
                  <a:srgbClr val="FFFFFF"/>
                </a:solidFill>
              </a:defRPr>
            </a:pPr>
            <a:r>
              <a:t>Detect signatures of natural selection on individual genes (identify particular amino acids that are under selection in SARS-CoV-2)</a:t>
            </a:r>
          </a:p>
          <a:p>
            <a:pPr marL="335280" indent="-335280" defTabSz="1341086">
              <a:spcBef>
                <a:spcPts val="2400"/>
              </a:spcBef>
              <a:defRPr sz="2640">
                <a:solidFill>
                  <a:srgbClr val="FFFFFF"/>
                </a:solidFill>
              </a:defRPr>
            </a:pPr>
            <a:r>
              <a:t>Infer the history of populations: their ancestral population sizes, patterns of migration, etc.</a:t>
            </a:r>
          </a:p>
        </p:txBody>
      </p:sp>
      <p:sp>
        <p:nvSpPr>
          <p:cNvPr id="277"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sp>
        <p:nvSpPr>
          <p:cNvPr id="278" name="Worobey et al. 2020 Science"/>
          <p:cNvSpPr txBox="1"/>
          <p:nvPr/>
        </p:nvSpPr>
        <p:spPr>
          <a:xfrm>
            <a:off x="20230544" y="12207299"/>
            <a:ext cx="400385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Worobey et al. 2020 Science</a:t>
            </a:r>
          </a:p>
        </p:txBody>
      </p:sp>
      <p:pic>
        <p:nvPicPr>
          <p:cNvPr id="279" name="370_564_f4.jpeg" descr="370_564_f4.jpeg"/>
          <p:cNvPicPr>
            <a:picLocks noChangeAspect="1"/>
          </p:cNvPicPr>
          <p:nvPr/>
        </p:nvPicPr>
        <p:blipFill>
          <a:blip r:embed="rId2"/>
          <a:stretch>
            <a:fillRect/>
          </a:stretch>
        </p:blipFill>
        <p:spPr>
          <a:xfrm>
            <a:off x="11789988" y="4153977"/>
            <a:ext cx="11711621" cy="632244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82"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pPr>
            <a:r>
              <a:t>Infer how characters changed over time (morphological and molecular evolution)</a:t>
            </a:r>
          </a:p>
          <a:p>
            <a:pPr marL="335280" indent="-335280" defTabSz="1341086">
              <a:spcBef>
                <a:spcPts val="2400"/>
              </a:spcBef>
              <a:defRPr sz="2640"/>
            </a:pPr>
            <a:r>
              <a:t>Infer how lineages have diversified (infer speciation and extinction rates, and see if they are correlated with particular features of the organism)</a:t>
            </a:r>
          </a:p>
          <a:p>
            <a:pPr marL="335280" indent="-335280" defTabSz="1341086">
              <a:spcBef>
                <a:spcPts val="2400"/>
              </a:spcBef>
              <a:defRPr sz="2640"/>
            </a:pPr>
            <a:r>
              <a:t>Quantify the distribution of evolutionary diversity over space (phylodiversity)</a:t>
            </a:r>
          </a:p>
          <a:p>
            <a:pPr marL="335280" indent="-335280" defTabSz="1341086">
              <a:spcBef>
                <a:spcPts val="2400"/>
              </a:spcBef>
              <a:defRPr sz="2640"/>
            </a:pPr>
            <a:r>
              <a:t>Infer the timing of major evolutionary events</a:t>
            </a:r>
          </a:p>
          <a:p>
            <a:pPr marL="335280" indent="-335280" defTabSz="1341086">
              <a:spcBef>
                <a:spcPts val="2400"/>
              </a:spcBef>
              <a:defRPr sz="2640"/>
            </a:pPr>
            <a:r>
              <a:t>Infer the history of novel pathogens (e.g., the origin and spread of SARS-CoV-2)</a:t>
            </a:r>
          </a:p>
          <a:p>
            <a:pPr marL="335280" indent="-335280" defTabSz="1341086">
              <a:spcBef>
                <a:spcPts val="2400"/>
              </a:spcBef>
              <a:defRPr sz="2640"/>
            </a:pPr>
            <a:r>
              <a:t>Detect signatures of natural selection on individual genes (identify particular amino acids that are under selection in SARS-CoV-2)</a:t>
            </a:r>
          </a:p>
          <a:p>
            <a:pPr marL="335280" indent="-335280" defTabSz="1341086">
              <a:spcBef>
                <a:spcPts val="2400"/>
              </a:spcBef>
              <a:defRPr sz="2640">
                <a:solidFill>
                  <a:srgbClr val="FFFFFF"/>
                </a:solidFill>
              </a:defRPr>
            </a:pPr>
            <a:r>
              <a:t>Infer the history of populations: their ancestral population sizes, patterns of migration, etc.</a:t>
            </a:r>
          </a:p>
        </p:txBody>
      </p:sp>
      <p:sp>
        <p:nvSpPr>
          <p:cNvPr id="283"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sp>
        <p:nvSpPr>
          <p:cNvPr id="284" name="Rothfels and Schuettpelz 2014 Syst Biol"/>
          <p:cNvSpPr txBox="1"/>
          <p:nvPr/>
        </p:nvSpPr>
        <p:spPr>
          <a:xfrm>
            <a:off x="18662118" y="12207299"/>
            <a:ext cx="571096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Rothfels and Schuettpelz 2014 Syst Biol</a:t>
            </a:r>
          </a:p>
        </p:txBody>
      </p:sp>
      <p:pic>
        <p:nvPicPr>
          <p:cNvPr id="285" name="Screen Shot 2022-08-31 at 8.37.35 PM.png" descr="Screen Shot 2022-08-31 at 8.37.35 PM.png"/>
          <p:cNvPicPr>
            <a:picLocks noChangeAspect="1"/>
          </p:cNvPicPr>
          <p:nvPr/>
        </p:nvPicPr>
        <p:blipFill>
          <a:blip r:embed="rId2"/>
          <a:stretch>
            <a:fillRect/>
          </a:stretch>
        </p:blipFill>
        <p:spPr>
          <a:xfrm>
            <a:off x="11882116" y="4281887"/>
            <a:ext cx="12442056" cy="6676226"/>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88"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pPr>
            <a:r>
              <a:t>Infer how characters changed over time (morphological and molecular evolution)</a:t>
            </a:r>
          </a:p>
          <a:p>
            <a:pPr marL="335280" indent="-335280" defTabSz="1341086">
              <a:spcBef>
                <a:spcPts val="2400"/>
              </a:spcBef>
              <a:defRPr sz="2640"/>
            </a:pPr>
            <a:r>
              <a:t>Infer how lineages have diversified (infer speciation and extinction rates, and see if they are correlated with particular features of the organism)</a:t>
            </a:r>
          </a:p>
          <a:p>
            <a:pPr marL="335280" indent="-335280" defTabSz="1341086">
              <a:spcBef>
                <a:spcPts val="2400"/>
              </a:spcBef>
              <a:defRPr sz="2640"/>
            </a:pPr>
            <a:r>
              <a:t>Quantify the distribution of evolutionary diversity over space (phylodiversity)</a:t>
            </a:r>
          </a:p>
          <a:p>
            <a:pPr marL="335280" indent="-335280" defTabSz="1341086">
              <a:spcBef>
                <a:spcPts val="2400"/>
              </a:spcBef>
              <a:defRPr sz="2640"/>
            </a:pPr>
            <a:r>
              <a:t>Infer the timing of major evolutionary events</a:t>
            </a:r>
          </a:p>
          <a:p>
            <a:pPr marL="335280" indent="-335280" defTabSz="1341086">
              <a:spcBef>
                <a:spcPts val="2400"/>
              </a:spcBef>
              <a:defRPr sz="2640"/>
            </a:pPr>
            <a:r>
              <a:t>Infer the history of novel pathogens (e.g., the origin and spread of SARS-CoV-2)</a:t>
            </a:r>
          </a:p>
          <a:p>
            <a:pPr marL="335280" indent="-335280" defTabSz="1341086">
              <a:spcBef>
                <a:spcPts val="2400"/>
              </a:spcBef>
              <a:defRPr sz="2640"/>
            </a:pPr>
            <a:r>
              <a:t>Detect signatures of natural selection on individual genes (identify particular amino acids that are under selection in SARS-CoV-2)</a:t>
            </a:r>
          </a:p>
          <a:p>
            <a:pPr marL="335280" indent="-335280" defTabSz="1341086">
              <a:spcBef>
                <a:spcPts val="2400"/>
              </a:spcBef>
              <a:defRPr sz="2640"/>
            </a:pPr>
            <a:r>
              <a:t>Infer the history of populations: their ancestral population sizes, patterns of migration, etc.</a:t>
            </a:r>
          </a:p>
        </p:txBody>
      </p:sp>
      <p:sp>
        <p:nvSpPr>
          <p:cNvPr id="289"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sp>
        <p:nvSpPr>
          <p:cNvPr id="290" name="Alkhamis et al. 2022 Virus Evol"/>
          <p:cNvSpPr txBox="1"/>
          <p:nvPr/>
        </p:nvSpPr>
        <p:spPr>
          <a:xfrm>
            <a:off x="19257232" y="12207299"/>
            <a:ext cx="51158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Alkhamis et al. 2022 Virus Evol</a:t>
            </a:r>
          </a:p>
        </p:txBody>
      </p:sp>
      <p:pic>
        <p:nvPicPr>
          <p:cNvPr id="291" name="veac040f2.jpg" descr="veac040f2.jpg"/>
          <p:cNvPicPr>
            <a:picLocks noChangeAspect="1"/>
          </p:cNvPicPr>
          <p:nvPr/>
        </p:nvPicPr>
        <p:blipFill>
          <a:blip r:embed="rId2"/>
          <a:srcRect b="51515"/>
          <a:stretch>
            <a:fillRect/>
          </a:stretch>
        </p:blipFill>
        <p:spPr>
          <a:xfrm>
            <a:off x="12552106" y="2059086"/>
            <a:ext cx="10847810" cy="893571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And so much more… you can:"/>
          <p:cNvSpPr txBox="1">
            <a:spLocks noGrp="1"/>
          </p:cNvSpPr>
          <p:nvPr>
            <p:ph type="body" idx="21"/>
          </p:nvPr>
        </p:nvSpPr>
        <p:spPr>
          <a:xfrm>
            <a:off x="1206500" y="2355185"/>
            <a:ext cx="9779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defTabSz="800735">
              <a:defRPr sz="5335"/>
            </a:lvl1pPr>
          </a:lstStyle>
          <a:p>
            <a:r>
              <a:t>And so much more… you can:</a:t>
            </a:r>
          </a:p>
        </p:txBody>
      </p:sp>
      <p:sp>
        <p:nvSpPr>
          <p:cNvPr id="294" name="Infer how lineages moved through space (biogeography)…"/>
          <p:cNvSpPr txBox="1">
            <a:spLocks noGrp="1"/>
          </p:cNvSpPr>
          <p:nvPr>
            <p:ph type="body" sz="half" idx="1"/>
          </p:nvPr>
        </p:nvSpPr>
        <p:spPr>
          <a:prstGeom prst="rect">
            <a:avLst/>
          </a:prstGeom>
        </p:spPr>
        <p:txBody>
          <a:bodyPr/>
          <a:lstStyle/>
          <a:p>
            <a:pPr marL="335280" indent="-335280" defTabSz="1341086">
              <a:spcBef>
                <a:spcPts val="2400"/>
              </a:spcBef>
              <a:defRPr sz="2640"/>
            </a:pPr>
            <a:r>
              <a:t>Infer how lineages moved through space (biogeography)</a:t>
            </a:r>
          </a:p>
          <a:p>
            <a:pPr marL="335280" indent="-335280" defTabSz="1341086">
              <a:spcBef>
                <a:spcPts val="2400"/>
              </a:spcBef>
              <a:defRPr sz="2640"/>
            </a:pPr>
            <a:r>
              <a:t>Infer how characters changed over time (morphological and molecular evolution)</a:t>
            </a:r>
          </a:p>
          <a:p>
            <a:pPr marL="335280" indent="-335280" defTabSz="1341086">
              <a:spcBef>
                <a:spcPts val="2400"/>
              </a:spcBef>
              <a:defRPr sz="2640"/>
            </a:pPr>
            <a:r>
              <a:t>Infer how lineages have diversified (infer speciation and extinction rates, and see if they are correlated with particular features of the organism)</a:t>
            </a:r>
          </a:p>
          <a:p>
            <a:pPr marL="335280" indent="-335280" defTabSz="1341086">
              <a:spcBef>
                <a:spcPts val="2400"/>
              </a:spcBef>
              <a:defRPr sz="2640"/>
            </a:pPr>
            <a:r>
              <a:t>Quantify the distribution of evolutionary diversity over space (phylodiversity)</a:t>
            </a:r>
          </a:p>
          <a:p>
            <a:pPr marL="335280" indent="-335280" defTabSz="1341086">
              <a:spcBef>
                <a:spcPts val="2400"/>
              </a:spcBef>
              <a:defRPr sz="2640"/>
            </a:pPr>
            <a:r>
              <a:t>Infer the timing of major evolutionary events</a:t>
            </a:r>
          </a:p>
          <a:p>
            <a:pPr marL="335280" indent="-335280" defTabSz="1341086">
              <a:spcBef>
                <a:spcPts val="2400"/>
              </a:spcBef>
              <a:defRPr sz="2640"/>
            </a:pPr>
            <a:r>
              <a:t>Infer the history of novel pathogens (e.g., the origin and spread of SARS-CoV-2)</a:t>
            </a:r>
          </a:p>
          <a:p>
            <a:pPr marL="335280" indent="-335280" defTabSz="1341086">
              <a:spcBef>
                <a:spcPts val="2400"/>
              </a:spcBef>
              <a:defRPr sz="2640"/>
            </a:pPr>
            <a:r>
              <a:t>Detect signatures of natural selection on individual genes (identify particular amino acids that are under selection in SARS-CoV-2)</a:t>
            </a:r>
          </a:p>
          <a:p>
            <a:pPr marL="335280" indent="-335280" defTabSz="1341086">
              <a:spcBef>
                <a:spcPts val="2400"/>
              </a:spcBef>
              <a:defRPr sz="2640"/>
            </a:pPr>
            <a:r>
              <a:t>Infer the history of populations: their ancestral population sizes, patterns of migration, etc.</a:t>
            </a:r>
          </a:p>
        </p:txBody>
      </p:sp>
      <p:sp>
        <p:nvSpPr>
          <p:cNvPr id="295" name="Why phylogenetics?"/>
          <p:cNvSpPr txBox="1">
            <a:spLocks noGrp="1"/>
          </p:cNvSpPr>
          <p:nvPr>
            <p:ph type="title"/>
          </p:nvPr>
        </p:nvSpPr>
        <p:spPr>
          <a:xfrm>
            <a:off x="1206500" y="1074605"/>
            <a:ext cx="9779000" cy="1435101"/>
          </a:xfrm>
          <a:prstGeom prst="rect">
            <a:avLst/>
          </a:prstGeom>
        </p:spPr>
        <p:txBody>
          <a:bodyPr/>
          <a:lstStyle>
            <a:lvl1pPr defTabSz="2365188">
              <a:defRPr sz="8245" spc="-164"/>
            </a:lvl1pPr>
          </a:lstStyle>
          <a:p>
            <a:r>
              <a:t>Why phylogenetics?</a:t>
            </a:r>
          </a:p>
        </p:txBody>
      </p:sp>
      <p:sp>
        <p:nvSpPr>
          <p:cNvPr id="296" name="Gao et al. 2022 MBE"/>
          <p:cNvSpPr txBox="1"/>
          <p:nvPr/>
        </p:nvSpPr>
        <p:spPr>
          <a:xfrm>
            <a:off x="19257232" y="12207299"/>
            <a:ext cx="51158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Gao et al. 2022 MBE</a:t>
            </a:r>
          </a:p>
        </p:txBody>
      </p:sp>
      <p:pic>
        <p:nvPicPr>
          <p:cNvPr id="297" name="msac159f6.jpeg" descr="msac159f6.jpeg"/>
          <p:cNvPicPr>
            <a:picLocks noChangeAspect="1"/>
          </p:cNvPicPr>
          <p:nvPr/>
        </p:nvPicPr>
        <p:blipFill>
          <a:blip r:embed="rId2"/>
          <a:stretch>
            <a:fillRect/>
          </a:stretch>
        </p:blipFill>
        <p:spPr>
          <a:xfrm>
            <a:off x="11042683" y="4884846"/>
            <a:ext cx="13206232" cy="499830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inally, even if you don’t care about the phylogeny itself"/>
          <p:cNvSpPr txBox="1">
            <a:spLocks noGrp="1"/>
          </p:cNvSpPr>
          <p:nvPr>
            <p:ph type="body" idx="21"/>
          </p:nvPr>
        </p:nvSpPr>
        <p:spPr>
          <a:xfrm>
            <a:off x="1206500" y="2372962"/>
            <a:ext cx="1955165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Finally, even if you don’t care about the phylogeny itself</a:t>
            </a:r>
          </a:p>
        </p:txBody>
      </p:sp>
      <p:sp>
        <p:nvSpPr>
          <p:cNvPr id="300" name="Why phylogenetics?"/>
          <p:cNvSpPr txBox="1">
            <a:spLocks noGrp="1"/>
          </p:cNvSpPr>
          <p:nvPr>
            <p:ph type="title"/>
          </p:nvPr>
        </p:nvSpPr>
        <p:spPr>
          <a:prstGeom prst="rect">
            <a:avLst/>
          </a:prstGeom>
        </p:spPr>
        <p:txBody>
          <a:bodyPr/>
          <a:lstStyle>
            <a:lvl1pPr defTabSz="2365188">
              <a:defRPr sz="8245" spc="-164"/>
            </a:lvl1pPr>
          </a:lstStyle>
          <a:p>
            <a:r>
              <a:t>Why phylogenetics?</a:t>
            </a:r>
          </a:p>
        </p:txBody>
      </p:sp>
      <p:pic>
        <p:nvPicPr>
          <p:cNvPr id="301" name="raw_traits_col.pdf" descr="raw_traits_col.pdf"/>
          <p:cNvPicPr>
            <a:picLocks noChangeAspect="1"/>
          </p:cNvPicPr>
          <p:nvPr/>
        </p:nvPicPr>
        <p:blipFill>
          <a:blip r:embed="rId2"/>
          <a:stretch>
            <a:fillRect/>
          </a:stretch>
        </p:blipFill>
        <p:spPr>
          <a:xfrm>
            <a:off x="14440098" y="3486745"/>
            <a:ext cx="7620001" cy="7620001"/>
          </a:xfrm>
          <a:prstGeom prst="rect">
            <a:avLst/>
          </a:prstGeom>
          <a:ln w="12700">
            <a:miter lim="400000"/>
          </a:ln>
        </p:spPr>
      </p:pic>
      <p:sp>
        <p:nvSpPr>
          <p:cNvPr id="302" name="Evolution is a branching process, so it is often necessary to understand phylogeny in order to correctly interpret biological data:   The “Comparative Method”…"/>
          <p:cNvSpPr txBox="1">
            <a:spLocks noGrp="1"/>
          </p:cNvSpPr>
          <p:nvPr>
            <p:ph type="body" sz="half" idx="1"/>
          </p:nvPr>
        </p:nvSpPr>
        <p:spPr>
          <a:prstGeom prst="rect">
            <a:avLst/>
          </a:prstGeom>
        </p:spPr>
        <p:txBody>
          <a:bodyPr/>
          <a:lstStyle/>
          <a:p>
            <a:pPr marL="579119" indent="-579119" defTabSz="2316421">
              <a:spcBef>
                <a:spcPts val="4200"/>
              </a:spcBef>
              <a:defRPr sz="4560"/>
            </a:pPr>
            <a:r>
              <a:t>Evolution is a branching process, so it is often necessary to understand phylogeny in order to correctly interpret biological data: </a:t>
            </a:r>
            <a:br/>
            <a:br/>
            <a:r>
              <a:t>The “Comparative Method” </a:t>
            </a:r>
          </a:p>
          <a:p>
            <a:pPr marL="579119" indent="-579119" defTabSz="2316421">
              <a:spcBef>
                <a:spcPts val="4200"/>
              </a:spcBef>
              <a:defRPr sz="4560">
                <a:solidFill>
                  <a:srgbClr val="FFFFFF"/>
                </a:solidFill>
              </a:defRPr>
            </a:pPr>
            <a:r>
              <a:t>But there are many other reasons why it is useful to know what is related to what. E.g., so that we can bust a doctor who injected his former girlfriend with HIV from one of his patients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Why phylogenetics?"/>
          <p:cNvSpPr txBox="1">
            <a:spLocks noGrp="1"/>
          </p:cNvSpPr>
          <p:nvPr>
            <p:ph type="title"/>
          </p:nvPr>
        </p:nvSpPr>
        <p:spPr>
          <a:prstGeom prst="rect">
            <a:avLst/>
          </a:prstGeom>
        </p:spPr>
        <p:txBody>
          <a:bodyPr/>
          <a:lstStyle>
            <a:lvl1pPr defTabSz="2365188">
              <a:defRPr sz="8245" spc="-164"/>
            </a:lvl1pPr>
          </a:lstStyle>
          <a:p>
            <a:r>
              <a:t>Why phylogenetics?</a:t>
            </a:r>
          </a:p>
        </p:txBody>
      </p:sp>
      <p:pic>
        <p:nvPicPr>
          <p:cNvPr id="305" name="raw_traits_col_cor.pdf" descr="raw_traits_col_cor.pdf"/>
          <p:cNvPicPr>
            <a:picLocks noChangeAspect="1"/>
          </p:cNvPicPr>
          <p:nvPr/>
        </p:nvPicPr>
        <p:blipFill>
          <a:blip r:embed="rId2"/>
          <a:stretch>
            <a:fillRect/>
          </a:stretch>
        </p:blipFill>
        <p:spPr>
          <a:xfrm>
            <a:off x="14440098" y="3486745"/>
            <a:ext cx="7620001" cy="7620001"/>
          </a:xfrm>
          <a:prstGeom prst="rect">
            <a:avLst/>
          </a:prstGeom>
          <a:ln w="12700">
            <a:miter lim="400000"/>
          </a:ln>
        </p:spPr>
      </p:pic>
      <p:sp>
        <p:nvSpPr>
          <p:cNvPr id="306" name="Evolution is a branching process, so it is often necessary to understand phylogeny in order to correctly interpret biological data:   The “Comparative Method”…"/>
          <p:cNvSpPr txBox="1">
            <a:spLocks noGrp="1"/>
          </p:cNvSpPr>
          <p:nvPr>
            <p:ph type="body" sz="half" idx="1"/>
          </p:nvPr>
        </p:nvSpPr>
        <p:spPr>
          <a:prstGeom prst="rect">
            <a:avLst/>
          </a:prstGeom>
        </p:spPr>
        <p:txBody>
          <a:bodyPr/>
          <a:lstStyle/>
          <a:p>
            <a:pPr marL="579119" indent="-579119" defTabSz="2316421">
              <a:spcBef>
                <a:spcPts val="4200"/>
              </a:spcBef>
              <a:defRPr sz="4560"/>
            </a:pPr>
            <a:r>
              <a:t>Evolution is a branching process, so it is often necessary to understand phylogeny in order to correctly interpret biological data: </a:t>
            </a:r>
            <a:br/>
            <a:br/>
            <a:r>
              <a:t>The “Comparative Method” </a:t>
            </a:r>
          </a:p>
          <a:p>
            <a:pPr marL="579119" indent="-579119" defTabSz="2316421">
              <a:spcBef>
                <a:spcPts val="4200"/>
              </a:spcBef>
              <a:defRPr sz="4560">
                <a:solidFill>
                  <a:srgbClr val="FFFFFF"/>
                </a:solidFill>
              </a:defRPr>
            </a:pPr>
            <a:r>
              <a:t>But there are many other reasons why it is useful to know what is related to what. E.g., so that we can bust a doctor who injected his former girlfriend with HIV from one of his patients</a:t>
            </a:r>
          </a:p>
        </p:txBody>
      </p:sp>
      <p:sp>
        <p:nvSpPr>
          <p:cNvPr id="307" name="Finally, even if you don’t care about the phylogeny itself"/>
          <p:cNvSpPr txBox="1"/>
          <p:nvPr/>
        </p:nvSpPr>
        <p:spPr>
          <a:xfrm>
            <a:off x="1206500" y="2372962"/>
            <a:ext cx="1955165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solidFill>
                  <a:srgbClr val="000000"/>
                </a:solidFill>
              </a:defRPr>
            </a:lvl1pPr>
          </a:lstStyle>
          <a:p>
            <a:r>
              <a:t>Finally, even if you don’t care about the phylogeny itself</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Why phylogenetics?"/>
          <p:cNvSpPr txBox="1">
            <a:spLocks noGrp="1"/>
          </p:cNvSpPr>
          <p:nvPr>
            <p:ph type="title"/>
          </p:nvPr>
        </p:nvSpPr>
        <p:spPr>
          <a:prstGeom prst="rect">
            <a:avLst/>
          </a:prstGeom>
        </p:spPr>
        <p:txBody>
          <a:bodyPr/>
          <a:lstStyle>
            <a:lvl1pPr defTabSz="2365188">
              <a:defRPr sz="8245" spc="-164"/>
            </a:lvl1pPr>
          </a:lstStyle>
          <a:p>
            <a:r>
              <a:t>Why phylogenetics?</a:t>
            </a:r>
          </a:p>
        </p:txBody>
      </p:sp>
      <p:pic>
        <p:nvPicPr>
          <p:cNvPr id="310" name="tree_col.pdf" descr="tree_col.pdf"/>
          <p:cNvPicPr>
            <a:picLocks noChangeAspect="1"/>
          </p:cNvPicPr>
          <p:nvPr/>
        </p:nvPicPr>
        <p:blipFill>
          <a:blip r:embed="rId2"/>
          <a:stretch>
            <a:fillRect/>
          </a:stretch>
        </p:blipFill>
        <p:spPr>
          <a:xfrm>
            <a:off x="14440098" y="3486745"/>
            <a:ext cx="7620001" cy="7620001"/>
          </a:xfrm>
          <a:prstGeom prst="rect">
            <a:avLst/>
          </a:prstGeom>
          <a:ln w="12700">
            <a:miter lim="400000"/>
          </a:ln>
        </p:spPr>
      </p:pic>
      <p:sp>
        <p:nvSpPr>
          <p:cNvPr id="311" name="Evolution is a branching process, so it is often necessary to understand phylogeny in order to correctly interpret biological data:   The “Comparative Method”…"/>
          <p:cNvSpPr txBox="1">
            <a:spLocks noGrp="1"/>
          </p:cNvSpPr>
          <p:nvPr>
            <p:ph type="body" sz="half" idx="1"/>
          </p:nvPr>
        </p:nvSpPr>
        <p:spPr>
          <a:prstGeom prst="rect">
            <a:avLst/>
          </a:prstGeom>
        </p:spPr>
        <p:txBody>
          <a:bodyPr/>
          <a:lstStyle/>
          <a:p>
            <a:pPr marL="579119" indent="-579119" defTabSz="2316421">
              <a:spcBef>
                <a:spcPts val="4200"/>
              </a:spcBef>
              <a:defRPr sz="4560"/>
            </a:pPr>
            <a:r>
              <a:t>Evolution is a branching process, so it is often necessary to understand phylogeny in order to correctly interpret biological data: </a:t>
            </a:r>
            <a:br/>
            <a:br/>
            <a:r>
              <a:t>The “Comparative Method” </a:t>
            </a:r>
          </a:p>
          <a:p>
            <a:pPr marL="579119" indent="-579119" defTabSz="2316421">
              <a:spcBef>
                <a:spcPts val="4200"/>
              </a:spcBef>
              <a:defRPr sz="4560">
                <a:solidFill>
                  <a:srgbClr val="FFFFFF"/>
                </a:solidFill>
              </a:defRPr>
            </a:pPr>
            <a:r>
              <a:t>But there are many other reasons why it is useful to know what is related to what. E.g., so that we can bust a doctor who injected his former girlfriend with HIV from one of his patients</a:t>
            </a:r>
          </a:p>
        </p:txBody>
      </p:sp>
      <p:sp>
        <p:nvSpPr>
          <p:cNvPr id="312" name="Finally, even if you don’t care about the phylogeny itself"/>
          <p:cNvSpPr txBox="1"/>
          <p:nvPr/>
        </p:nvSpPr>
        <p:spPr>
          <a:xfrm>
            <a:off x="1206500" y="2372962"/>
            <a:ext cx="1955165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solidFill>
                  <a:srgbClr val="000000"/>
                </a:solidFill>
              </a:defRPr>
            </a:lvl1pPr>
          </a:lstStyle>
          <a:p>
            <a:r>
              <a:t>Finally, even if you don’t care about the phylogeny itself</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Quick logistics"/>
          <p:cNvSpPr txBox="1">
            <a:spLocks noGrp="1"/>
          </p:cNvSpPr>
          <p:nvPr>
            <p:ph type="title"/>
          </p:nvPr>
        </p:nvSpPr>
        <p:spPr>
          <a:prstGeom prst="rect">
            <a:avLst/>
          </a:prstGeom>
        </p:spPr>
        <p:txBody>
          <a:bodyPr/>
          <a:lstStyle/>
          <a:p>
            <a:r>
              <a:t>Quick logistics</a:t>
            </a:r>
          </a:p>
        </p:txBody>
      </p:sp>
      <p:sp>
        <p:nvSpPr>
          <p:cNvPr id="163" name="Nitty grit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a:t>
            </a:r>
          </a:p>
        </p:txBody>
      </p:sp>
      <p:sp>
        <p:nvSpPr>
          <p:cNvPr id="164" name="Lectures: Thursdays at 2:00 – 3:50 PM, in LSB 219.  The loose plan is for me to present from 2:00 – 2:50, then a break, then we will have discussion and/or “lab”-style activities for the second half.…"/>
          <p:cNvSpPr txBox="1">
            <a:spLocks noGrp="1"/>
          </p:cNvSpPr>
          <p:nvPr>
            <p:ph type="body" idx="1"/>
          </p:nvPr>
        </p:nvSpPr>
        <p:spPr>
          <a:prstGeom prst="rect">
            <a:avLst/>
          </a:prstGeom>
        </p:spPr>
        <p:txBody>
          <a:bodyPr>
            <a:normAutofit/>
          </a:bodyPr>
          <a:lstStyle/>
          <a:p>
            <a:pPr marL="397763" indent="-397763" defTabSz="397763">
              <a:lnSpc>
                <a:spcPct val="100000"/>
              </a:lnSpc>
              <a:spcBef>
                <a:spcPts val="0"/>
              </a:spcBef>
              <a:defRPr sz="3132">
                <a:latin typeface="Gill Sans"/>
                <a:ea typeface="Gill Sans"/>
                <a:cs typeface="Gill Sans"/>
                <a:sym typeface="Gill Sans"/>
              </a:defRPr>
            </a:pPr>
            <a:r>
              <a:rPr dirty="0"/>
              <a:t>Lectures: </a:t>
            </a:r>
            <a:r>
              <a:rPr lang="en-US" dirty="0"/>
              <a:t>Weds 10:30 to 11:45</a:t>
            </a:r>
            <a:r>
              <a:rPr dirty="0"/>
              <a:t>, in LSB 219. </a:t>
            </a:r>
            <a:endParaRPr lang="en-US" dirty="0"/>
          </a:p>
          <a:p>
            <a:pPr marL="397763" indent="-397763" defTabSz="397763">
              <a:lnSpc>
                <a:spcPct val="100000"/>
              </a:lnSpc>
              <a:spcBef>
                <a:spcPts val="0"/>
              </a:spcBef>
              <a:defRPr sz="3132">
                <a:latin typeface="Gill Sans"/>
                <a:ea typeface="Gill Sans"/>
                <a:cs typeface="Gill Sans"/>
                <a:sym typeface="Gill Sans"/>
              </a:defRPr>
            </a:pPr>
            <a:endParaRPr sz="2610" dirty="0">
              <a:latin typeface="Times New Roman"/>
              <a:ea typeface="Times New Roman"/>
              <a:cs typeface="Times New Roman"/>
              <a:sym typeface="Times New Roman"/>
            </a:endParaRPr>
          </a:p>
          <a:p>
            <a:pPr marL="397763" indent="-397763" defTabSz="397763">
              <a:lnSpc>
                <a:spcPct val="100000"/>
              </a:lnSpc>
              <a:spcBef>
                <a:spcPts val="0"/>
              </a:spcBef>
              <a:defRPr sz="3132">
                <a:latin typeface="Gill Sans"/>
                <a:ea typeface="Gill Sans"/>
                <a:cs typeface="Gill Sans"/>
                <a:sym typeface="Gill Sans"/>
              </a:defRPr>
            </a:pPr>
            <a:r>
              <a:rPr dirty="0"/>
              <a:t>Class Slack: </a:t>
            </a:r>
            <a:r>
              <a:rPr u="sng" dirty="0">
                <a:hlinkClick r:id="rId2"/>
              </a:rPr>
              <a:t>USUTreeThinking.slack.com</a:t>
            </a:r>
            <a:endParaRPr sz="2610" dirty="0">
              <a:latin typeface="Times New Roman"/>
              <a:ea typeface="Times New Roman"/>
              <a:cs typeface="Times New Roman"/>
              <a:sym typeface="Times New Roman"/>
            </a:endParaRPr>
          </a:p>
          <a:p>
            <a:pPr marL="0" lvl="1" indent="20638" defTabSz="397763">
              <a:lnSpc>
                <a:spcPct val="100000"/>
              </a:lnSpc>
              <a:spcBef>
                <a:spcPts val="0"/>
              </a:spcBef>
              <a:buSzTx/>
              <a:buNone/>
              <a:defRPr sz="3132">
                <a:latin typeface="Gill Sans"/>
                <a:ea typeface="Gill Sans"/>
                <a:cs typeface="Gill Sans"/>
                <a:sym typeface="Gill Sans"/>
              </a:defRPr>
            </a:pPr>
            <a:r>
              <a:rPr sz="2610" dirty="0">
                <a:latin typeface="Times New Roman"/>
                <a:ea typeface="Times New Roman"/>
                <a:cs typeface="Times New Roman"/>
                <a:sym typeface="Times New Roman"/>
              </a:rPr>
              <a:t>For people who haven’t used it before, Slack is a messenger/</a:t>
            </a:r>
            <a:r>
              <a:rPr sz="2610" dirty="0" err="1">
                <a:latin typeface="Times New Roman"/>
                <a:ea typeface="Times New Roman"/>
                <a:cs typeface="Times New Roman"/>
                <a:sym typeface="Times New Roman"/>
              </a:rPr>
              <a:t>socialmedia</a:t>
            </a:r>
            <a:r>
              <a:rPr sz="2610" dirty="0">
                <a:latin typeface="Times New Roman"/>
                <a:ea typeface="Times New Roman"/>
                <a:cs typeface="Times New Roman"/>
                <a:sym typeface="Times New Roman"/>
              </a:rPr>
              <a:t>/texting-like application. We have a dedicated workspace for our class, which will be one of our main areas for interaction (among students, and between students and instructors). There’s a channel there limited to students (no instructors!), channels for asking questions, channels for showing off cool organisms, etc. My plan is for this workspace to stay in place for future years, and to function as a general hub for phylogenetics-related content and questions at USU.</a:t>
            </a:r>
            <a:br>
              <a:rPr sz="2610" dirty="0">
                <a:latin typeface="Times New Roman"/>
                <a:ea typeface="Times New Roman"/>
                <a:cs typeface="Times New Roman"/>
                <a:sym typeface="Times New Roman"/>
              </a:rPr>
            </a:br>
            <a:endParaRPr sz="2610" dirty="0">
              <a:latin typeface="Times New Roman"/>
              <a:ea typeface="Times New Roman"/>
              <a:cs typeface="Times New Roman"/>
              <a:sym typeface="Times New Roman"/>
            </a:endParaRPr>
          </a:p>
          <a:p>
            <a:pPr marL="397763" indent="-397763" defTabSz="397763">
              <a:lnSpc>
                <a:spcPct val="100000"/>
              </a:lnSpc>
              <a:spcBef>
                <a:spcPts val="0"/>
              </a:spcBef>
              <a:defRPr sz="3132">
                <a:latin typeface="Gill Sans"/>
                <a:ea typeface="Gill Sans"/>
                <a:cs typeface="Gill Sans"/>
                <a:sym typeface="Gill Sans"/>
              </a:defRPr>
            </a:pPr>
            <a:r>
              <a:rPr lang="en-US" dirty="0"/>
              <a:t>Class Website: https://</a:t>
            </a:r>
            <a:r>
              <a:rPr lang="en-US" dirty="0" err="1"/>
              <a:t>crothfels.github.io</a:t>
            </a:r>
            <a:r>
              <a:rPr lang="en-US" dirty="0"/>
              <a:t>/</a:t>
            </a:r>
            <a:r>
              <a:rPr lang="en-US" dirty="0" err="1"/>
              <a:t>PhyloSeminar</a:t>
            </a:r>
            <a:r>
              <a:rPr lang="en-US" dirty="0"/>
              <a:t>/years/2024/2024/</a:t>
            </a:r>
          </a:p>
          <a:p>
            <a:pPr marL="0" indent="0" defTabSz="397763">
              <a:lnSpc>
                <a:spcPct val="100000"/>
              </a:lnSpc>
              <a:spcBef>
                <a:spcPts val="0"/>
              </a:spcBef>
              <a:buNone/>
              <a:defRPr sz="3132">
                <a:latin typeface="Gill Sans"/>
                <a:ea typeface="Gill Sans"/>
                <a:cs typeface="Gill Sans"/>
                <a:sym typeface="Gill Sans"/>
              </a:defRPr>
            </a:pPr>
            <a:r>
              <a:rPr lang="en-US" sz="2600" dirty="0">
                <a:latin typeface="Times New Roman" panose="02020603050405020304" pitchFamily="18" charset="0"/>
                <a:ea typeface="Times New Roman"/>
                <a:cs typeface="Times New Roman" panose="02020603050405020304" pitchFamily="18" charset="0"/>
                <a:sym typeface="Times New Roman"/>
              </a:rPr>
              <a:t>This is where most of the action will be at. In addition to learning a lot about phylogenetics, you’ll get the pleasure of using git to upload your annotated bibliographies, etc.</a:t>
            </a:r>
          </a:p>
          <a:p>
            <a:pPr marL="0" indent="0" defTabSz="397763">
              <a:lnSpc>
                <a:spcPct val="100000"/>
              </a:lnSpc>
              <a:spcBef>
                <a:spcPts val="0"/>
              </a:spcBef>
              <a:buNone/>
              <a:defRPr sz="3132">
                <a:latin typeface="Gill Sans"/>
                <a:ea typeface="Gill Sans"/>
                <a:cs typeface="Gill Sans"/>
                <a:sym typeface="Gill Sans"/>
              </a:defRPr>
            </a:pPr>
            <a:endParaRPr lang="en-US" sz="2600" dirty="0">
              <a:latin typeface="Times New Roman" panose="02020603050405020304" pitchFamily="18" charset="0"/>
              <a:cs typeface="Times New Roman" panose="02020603050405020304" pitchFamily="18" charset="0"/>
            </a:endParaRPr>
          </a:p>
          <a:p>
            <a:pPr defTabSz="397763">
              <a:lnSpc>
                <a:spcPct val="100000"/>
              </a:lnSpc>
              <a:spcBef>
                <a:spcPts val="0"/>
              </a:spcBef>
              <a:defRPr sz="3132">
                <a:latin typeface="Gill Sans"/>
                <a:ea typeface="Gill Sans"/>
                <a:cs typeface="Gill Sans"/>
                <a:sym typeface="Gill Sans"/>
              </a:defRPr>
            </a:pPr>
            <a:r>
              <a:rPr lang="en-US" dirty="0"/>
              <a:t>Leading a session</a:t>
            </a:r>
            <a:endParaRPr dirty="0"/>
          </a:p>
          <a:p>
            <a:pPr marL="0" lvl="1" indent="20638" defTabSz="397763">
              <a:lnSpc>
                <a:spcPct val="100000"/>
              </a:lnSpc>
              <a:spcBef>
                <a:spcPts val="0"/>
              </a:spcBef>
              <a:buSzTx/>
              <a:buNone/>
              <a:defRPr sz="2610">
                <a:latin typeface="Times New Roman"/>
                <a:ea typeface="Times New Roman"/>
                <a:cs typeface="Times New Roman"/>
                <a:sym typeface="Times New Roman"/>
              </a:defRPr>
            </a:pPr>
            <a:r>
              <a:rPr lang="en-US" dirty="0"/>
              <a:t>Each student will be expected to lead a class session, which involves developing an annotated bibliography, assigning readings for the rest of the class, and delivering a short presentation to get the discussion going</a:t>
            </a:r>
            <a:r>
              <a:rPr dirty="0"/>
              <a:t>.</a:t>
            </a:r>
            <a:br>
              <a:rPr dirty="0"/>
            </a:br>
            <a:endParaRPr dirty="0"/>
          </a:p>
          <a:p>
            <a:pPr marL="397763" indent="-397763" defTabSz="397763">
              <a:lnSpc>
                <a:spcPct val="100000"/>
              </a:lnSpc>
              <a:spcBef>
                <a:spcPts val="0"/>
              </a:spcBef>
              <a:defRPr sz="3132">
                <a:latin typeface="Gill Sans"/>
                <a:ea typeface="Gill Sans"/>
                <a:cs typeface="Gill Sans"/>
                <a:sym typeface="Gill Sans"/>
              </a:defRPr>
            </a:pPr>
            <a:r>
              <a:rPr dirty="0"/>
              <a:t>Grading</a:t>
            </a:r>
          </a:p>
          <a:p>
            <a:pPr marL="0" lvl="1" indent="397763" defTabSz="397763">
              <a:lnSpc>
                <a:spcPct val="100000"/>
              </a:lnSpc>
              <a:spcBef>
                <a:spcPts val="0"/>
              </a:spcBef>
              <a:buSzTx/>
              <a:buNone/>
              <a:defRPr sz="2610">
                <a:latin typeface="Times New Roman"/>
                <a:ea typeface="Times New Roman"/>
                <a:cs typeface="Times New Roman"/>
                <a:sym typeface="Times New Roman"/>
              </a:defRPr>
            </a:pPr>
            <a:r>
              <a:rPr dirty="0"/>
              <a:t>This is a participation-based seminar. All students who actively participate in class (ask questions, try to answer questions), in Slack (same), keep up with the readings, and who </a:t>
            </a:r>
            <a:r>
              <a:rPr lang="en-US" dirty="0"/>
              <a:t>lead a session</a:t>
            </a:r>
            <a:r>
              <a:rPr dirty="0"/>
              <a:t>, will earn an 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6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6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6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6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16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1"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Why phylogenetics?"/>
          <p:cNvSpPr txBox="1">
            <a:spLocks noGrp="1"/>
          </p:cNvSpPr>
          <p:nvPr>
            <p:ph type="title"/>
          </p:nvPr>
        </p:nvSpPr>
        <p:spPr>
          <a:prstGeom prst="rect">
            <a:avLst/>
          </a:prstGeom>
        </p:spPr>
        <p:txBody>
          <a:bodyPr/>
          <a:lstStyle>
            <a:lvl1pPr defTabSz="2365188">
              <a:defRPr sz="8245" spc="-164"/>
            </a:lvl1pPr>
          </a:lstStyle>
          <a:p>
            <a:r>
              <a:t>Why phylogenetics?</a:t>
            </a:r>
          </a:p>
        </p:txBody>
      </p:sp>
      <p:pic>
        <p:nvPicPr>
          <p:cNvPr id="315" name="clade_traits_col.pdf" descr="clade_traits_col.pdf"/>
          <p:cNvPicPr>
            <a:picLocks noChangeAspect="1"/>
          </p:cNvPicPr>
          <p:nvPr/>
        </p:nvPicPr>
        <p:blipFill>
          <a:blip r:embed="rId2"/>
          <a:stretch>
            <a:fillRect/>
          </a:stretch>
        </p:blipFill>
        <p:spPr>
          <a:xfrm>
            <a:off x="14440098" y="3486745"/>
            <a:ext cx="7620001" cy="7620001"/>
          </a:xfrm>
          <a:prstGeom prst="rect">
            <a:avLst/>
          </a:prstGeom>
          <a:ln w="12700">
            <a:miter lim="400000"/>
          </a:ln>
        </p:spPr>
      </p:pic>
      <p:sp>
        <p:nvSpPr>
          <p:cNvPr id="316" name="Evolution is a branching process, so it is often necessary to understand phylogeny in order to correctly interpret biological data:   The “Comparative Method”…"/>
          <p:cNvSpPr txBox="1">
            <a:spLocks noGrp="1"/>
          </p:cNvSpPr>
          <p:nvPr>
            <p:ph type="body" sz="half" idx="1"/>
          </p:nvPr>
        </p:nvSpPr>
        <p:spPr>
          <a:prstGeom prst="rect">
            <a:avLst/>
          </a:prstGeom>
        </p:spPr>
        <p:txBody>
          <a:bodyPr/>
          <a:lstStyle/>
          <a:p>
            <a:pPr marL="579119" indent="-579119" defTabSz="2316421">
              <a:spcBef>
                <a:spcPts val="4200"/>
              </a:spcBef>
              <a:defRPr sz="4560"/>
            </a:pPr>
            <a:r>
              <a:t>Evolution is a branching process, so it is often necessary to understand phylogeny in order to correctly interpret biological data: </a:t>
            </a:r>
            <a:br/>
            <a:br/>
            <a:r>
              <a:t>The “Comparative Method” </a:t>
            </a:r>
          </a:p>
          <a:p>
            <a:pPr marL="579119" indent="-579119" defTabSz="2316421">
              <a:spcBef>
                <a:spcPts val="4200"/>
              </a:spcBef>
              <a:defRPr sz="4560">
                <a:solidFill>
                  <a:srgbClr val="FFFFFF"/>
                </a:solidFill>
              </a:defRPr>
            </a:pPr>
            <a:r>
              <a:t>But there are many other reasons why it is useful to know what is related to what. E.g., so that we can bust a doctor who injected his former girlfriend with HIV from one of his patients</a:t>
            </a:r>
          </a:p>
        </p:txBody>
      </p:sp>
      <p:sp>
        <p:nvSpPr>
          <p:cNvPr id="317" name="Finally, even if you don’t care about the phylogeny itself"/>
          <p:cNvSpPr txBox="1"/>
          <p:nvPr/>
        </p:nvSpPr>
        <p:spPr>
          <a:xfrm>
            <a:off x="1206500" y="2372962"/>
            <a:ext cx="1955165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solidFill>
                  <a:srgbClr val="000000"/>
                </a:solidFill>
              </a:defRPr>
            </a:lvl1pPr>
          </a:lstStyle>
          <a:p>
            <a:r>
              <a:t>Finally, even if you don’t care about the phylogeny itself</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Why phylogenetics?"/>
          <p:cNvSpPr txBox="1">
            <a:spLocks noGrp="1"/>
          </p:cNvSpPr>
          <p:nvPr>
            <p:ph type="title"/>
          </p:nvPr>
        </p:nvSpPr>
        <p:spPr>
          <a:prstGeom prst="rect">
            <a:avLst/>
          </a:prstGeom>
        </p:spPr>
        <p:txBody>
          <a:bodyPr/>
          <a:lstStyle>
            <a:lvl1pPr defTabSz="2365188">
              <a:defRPr sz="8245" spc="-164"/>
            </a:lvl1pPr>
          </a:lstStyle>
          <a:p>
            <a:r>
              <a:t>Why phylogenetics?</a:t>
            </a:r>
          </a:p>
        </p:txBody>
      </p:sp>
      <p:pic>
        <p:nvPicPr>
          <p:cNvPr id="320" name="clade_traits_col_cor.pdf" descr="clade_traits_col_cor.pdf"/>
          <p:cNvPicPr>
            <a:picLocks noChangeAspect="1"/>
          </p:cNvPicPr>
          <p:nvPr/>
        </p:nvPicPr>
        <p:blipFill>
          <a:blip r:embed="rId2"/>
          <a:stretch>
            <a:fillRect/>
          </a:stretch>
        </p:blipFill>
        <p:spPr>
          <a:xfrm>
            <a:off x="14440098" y="3486745"/>
            <a:ext cx="7620001" cy="7620001"/>
          </a:xfrm>
          <a:prstGeom prst="rect">
            <a:avLst/>
          </a:prstGeom>
          <a:ln w="12700">
            <a:miter lim="400000"/>
          </a:ln>
        </p:spPr>
      </p:pic>
      <p:sp>
        <p:nvSpPr>
          <p:cNvPr id="321" name="Evolution is a branching process, so it is often necessary to understand phylogeny in order to correctly interpret biological data:   The “Comparative Method”…"/>
          <p:cNvSpPr txBox="1">
            <a:spLocks noGrp="1"/>
          </p:cNvSpPr>
          <p:nvPr>
            <p:ph type="body" sz="half" idx="1"/>
          </p:nvPr>
        </p:nvSpPr>
        <p:spPr>
          <a:prstGeom prst="rect">
            <a:avLst/>
          </a:prstGeom>
        </p:spPr>
        <p:txBody>
          <a:bodyPr/>
          <a:lstStyle/>
          <a:p>
            <a:pPr marL="579119" indent="-579119" defTabSz="2316421">
              <a:spcBef>
                <a:spcPts val="4200"/>
              </a:spcBef>
              <a:defRPr sz="4560"/>
            </a:pPr>
            <a:r>
              <a:t>Evolution is a branching process, so it is often necessary to understand phylogeny in order to correctly interpret biological data: </a:t>
            </a:r>
            <a:br/>
            <a:br/>
            <a:r>
              <a:t>The “Comparative Method” </a:t>
            </a:r>
          </a:p>
          <a:p>
            <a:pPr marL="579119" indent="-579119" defTabSz="2316421">
              <a:spcBef>
                <a:spcPts val="4200"/>
              </a:spcBef>
              <a:defRPr sz="4560">
                <a:solidFill>
                  <a:srgbClr val="FFFFFF"/>
                </a:solidFill>
              </a:defRPr>
            </a:pPr>
            <a:r>
              <a:t>But there are many other reasons why it is useful to know what is related to what. E.g., so that we can bust a doctor who injected his former girlfriend with HIV from one of his patients</a:t>
            </a:r>
          </a:p>
        </p:txBody>
      </p:sp>
      <p:sp>
        <p:nvSpPr>
          <p:cNvPr id="322" name="Finally, even if you don’t care about the phylogeny itself"/>
          <p:cNvSpPr txBox="1"/>
          <p:nvPr/>
        </p:nvSpPr>
        <p:spPr>
          <a:xfrm>
            <a:off x="1206500" y="2372962"/>
            <a:ext cx="1955165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solidFill>
                  <a:srgbClr val="000000"/>
                </a:solidFill>
              </a:defRPr>
            </a:lvl1pPr>
          </a:lstStyle>
          <a:p>
            <a:r>
              <a:t>Finally, even if you don’t care about the phylogeny itself</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Introductions!"/>
          <p:cNvSpPr txBox="1">
            <a:spLocks noGrp="1"/>
          </p:cNvSpPr>
          <p:nvPr>
            <p:ph type="title"/>
          </p:nvPr>
        </p:nvSpPr>
        <p:spPr>
          <a:prstGeom prst="rect">
            <a:avLst/>
          </a:prstGeom>
        </p:spPr>
        <p:txBody>
          <a:bodyPr/>
          <a:lstStyle/>
          <a:p>
            <a:r>
              <a:t>Introductions!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Introductions!"/>
          <p:cNvSpPr txBox="1">
            <a:spLocks noGrp="1"/>
          </p:cNvSpPr>
          <p:nvPr>
            <p:ph type="title"/>
          </p:nvPr>
        </p:nvSpPr>
        <p:spPr>
          <a:prstGeom prst="rect">
            <a:avLst/>
          </a:prstGeom>
        </p:spPr>
        <p:txBody>
          <a:bodyPr/>
          <a:lstStyle/>
          <a:p>
            <a:r>
              <a:t>Introductions!</a:t>
            </a:r>
          </a:p>
        </p:txBody>
      </p:sp>
      <p:sp>
        <p:nvSpPr>
          <p:cNvPr id="177" name="M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Me</a:t>
            </a:r>
          </a:p>
        </p:txBody>
      </p:sp>
      <p:sp>
        <p:nvSpPr>
          <p:cNvPr id="178" name="Biology/Ecology Center associate professor, Intermountain Herbarium director…"/>
          <p:cNvSpPr txBox="1">
            <a:spLocks noGrp="1"/>
          </p:cNvSpPr>
          <p:nvPr>
            <p:ph type="body" sz="half" idx="1"/>
          </p:nvPr>
        </p:nvSpPr>
        <p:spPr>
          <a:xfrm>
            <a:off x="1206500" y="4248504"/>
            <a:ext cx="14286553" cy="8256012"/>
          </a:xfrm>
          <a:prstGeom prst="rect">
            <a:avLst/>
          </a:prstGeom>
        </p:spPr>
        <p:txBody>
          <a:bodyPr/>
          <a:lstStyle/>
          <a:p>
            <a:r>
              <a:t>Biology/Ecology Center associate professor, Intermountain Herbarium director</a:t>
            </a:r>
          </a:p>
          <a:p>
            <a:r>
              <a:t>Systematist/evolutionary biologist, particularly interested in: </a:t>
            </a:r>
          </a:p>
          <a:p>
            <a:pPr lvl="1"/>
            <a:r>
              <a:t>ferns and lycophytes</a:t>
            </a:r>
          </a:p>
          <a:p>
            <a:pPr lvl="1"/>
            <a:r>
              <a:t>polyploidy</a:t>
            </a:r>
          </a:p>
          <a:p>
            <a:pPr lvl="1"/>
            <a:r>
              <a:t>hybridization</a:t>
            </a:r>
          </a:p>
        </p:txBody>
      </p:sp>
      <p:pic>
        <p:nvPicPr>
          <p:cNvPr id="179" name="Image" descr="Image"/>
          <p:cNvPicPr>
            <a:picLocks noChangeAspect="1"/>
          </p:cNvPicPr>
          <p:nvPr/>
        </p:nvPicPr>
        <p:blipFill>
          <a:blip r:embed="rId2"/>
          <a:stretch>
            <a:fillRect/>
          </a:stretch>
        </p:blipFill>
        <p:spPr>
          <a:xfrm>
            <a:off x="16040100" y="0"/>
            <a:ext cx="8382000" cy="13716000"/>
          </a:xfrm>
          <a:prstGeom prst="rect">
            <a:avLst/>
          </a:prstGeom>
          <a:ln w="12700">
            <a:miter lim="400000"/>
          </a:ln>
        </p:spPr>
      </p:pic>
      <p:pic>
        <p:nvPicPr>
          <p:cNvPr id="180" name="mapleleaf.png" descr="mapleleaf.png"/>
          <p:cNvPicPr>
            <a:picLocks noChangeAspect="1"/>
          </p:cNvPicPr>
          <p:nvPr/>
        </p:nvPicPr>
        <p:blipFill>
          <a:blip r:embed="rId3"/>
          <a:stretch>
            <a:fillRect/>
          </a:stretch>
        </p:blipFill>
        <p:spPr>
          <a:xfrm>
            <a:off x="8575468" y="7731399"/>
            <a:ext cx="3821983" cy="4006004"/>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M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Me</a:t>
            </a:r>
          </a:p>
        </p:txBody>
      </p:sp>
      <p:sp>
        <p:nvSpPr>
          <p:cNvPr id="183" name="Slide bullet text"/>
          <p:cNvSpPr txBox="1">
            <a:spLocks noGrp="1"/>
          </p:cNvSpPr>
          <p:nvPr>
            <p:ph type="body" sz="half" idx="1"/>
          </p:nvPr>
        </p:nvSpPr>
        <p:spPr>
          <a:prstGeom prst="rect">
            <a:avLst/>
          </a:prstGeom>
        </p:spPr>
        <p:txBody>
          <a:bodyPr/>
          <a:lstStyle/>
          <a:p>
            <a:endParaRPr/>
          </a:p>
        </p:txBody>
      </p:sp>
      <p:pic>
        <p:nvPicPr>
          <p:cNvPr id="184" name="Bowl of pappardelle pasta with parsley butter, roasted hazelnuts, and shaved parmesan cheese" descr="Bowl of pappardelle pasta with parsley butter, roasted hazelnuts, and shaved parmesan cheese"/>
          <p:cNvPicPr>
            <a:picLocks noGrp="1" noChangeAspect="1"/>
          </p:cNvPicPr>
          <p:nvPr>
            <p:ph type="pic" idx="22"/>
          </p:nvPr>
        </p:nvPicPr>
        <p:blipFill>
          <a:blip r:embed="rId2"/>
          <a:srcRect t="11480" b="11655"/>
          <a:stretch>
            <a:fillRect/>
          </a:stretch>
        </p:blipFill>
        <p:spPr>
          <a:xfrm>
            <a:off x="12192000" y="1263848"/>
            <a:ext cx="10916874" cy="11188205"/>
          </a:xfrm>
          <a:prstGeom prst="rect">
            <a:avLst/>
          </a:prstGeom>
        </p:spPr>
      </p:pic>
      <p:sp>
        <p:nvSpPr>
          <p:cNvPr id="185" name="Introductions!"/>
          <p:cNvSpPr txBox="1">
            <a:spLocks noGrp="1"/>
          </p:cNvSpPr>
          <p:nvPr>
            <p:ph type="title"/>
          </p:nvPr>
        </p:nvSpPr>
        <p:spPr>
          <a:prstGeom prst="rect">
            <a:avLst/>
          </a:prstGeom>
        </p:spPr>
        <p:txBody>
          <a:bodyPr/>
          <a:lstStyle/>
          <a:p>
            <a:r>
              <a:t>Introductions!</a:t>
            </a:r>
          </a:p>
        </p:txBody>
      </p:sp>
      <p:pic>
        <p:nvPicPr>
          <p:cNvPr id="186" name="Image" descr="Image"/>
          <p:cNvPicPr>
            <a:picLocks noChangeAspect="1"/>
          </p:cNvPicPr>
          <p:nvPr/>
        </p:nvPicPr>
        <p:blipFill>
          <a:blip r:embed="rId3"/>
          <a:srcRect l="26710"/>
          <a:stretch>
            <a:fillRect/>
          </a:stretch>
        </p:blipFill>
        <p:spPr>
          <a:xfrm>
            <a:off x="12182291" y="1257887"/>
            <a:ext cx="10944834" cy="1120022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stretch>
            <a:fillRect/>
          </a:stretch>
        </p:blipFill>
        <p:spPr>
          <a:xfrm>
            <a:off x="12230100" y="5784876"/>
            <a:ext cx="10916841" cy="6661124"/>
          </a:xfrm>
          <a:prstGeom prst="rect">
            <a:avLst/>
          </a:prstGeom>
          <a:ln w="12700">
            <a:miter lim="400000"/>
          </a:ln>
        </p:spPr>
      </p:pic>
      <p:sp>
        <p:nvSpPr>
          <p:cNvPr id="189" name="M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Me</a:t>
            </a:r>
          </a:p>
        </p:txBody>
      </p:sp>
      <p:sp>
        <p:nvSpPr>
          <p:cNvPr id="190" name="Slide bullet text"/>
          <p:cNvSpPr txBox="1">
            <a:spLocks noGrp="1"/>
          </p:cNvSpPr>
          <p:nvPr>
            <p:ph type="body" sz="half" idx="1"/>
          </p:nvPr>
        </p:nvSpPr>
        <p:spPr>
          <a:prstGeom prst="rect">
            <a:avLst/>
          </a:prstGeom>
        </p:spPr>
        <p:txBody>
          <a:bodyPr/>
          <a:lstStyle/>
          <a:p>
            <a:endParaRPr/>
          </a:p>
        </p:txBody>
      </p:sp>
      <p:sp>
        <p:nvSpPr>
          <p:cNvPr id="191" name="Introductions!"/>
          <p:cNvSpPr txBox="1">
            <a:spLocks noGrp="1"/>
          </p:cNvSpPr>
          <p:nvPr>
            <p:ph type="title"/>
          </p:nvPr>
        </p:nvSpPr>
        <p:spPr>
          <a:prstGeom prst="rect">
            <a:avLst/>
          </a:prstGeom>
        </p:spPr>
        <p:txBody>
          <a:bodyPr/>
          <a:lstStyle/>
          <a:p>
            <a:r>
              <a:t>Introductions!</a:t>
            </a:r>
          </a:p>
        </p:txBody>
      </p:sp>
      <p:pic>
        <p:nvPicPr>
          <p:cNvPr id="192" name="Image" descr="Image"/>
          <p:cNvPicPr>
            <a:picLocks noChangeAspect="1"/>
          </p:cNvPicPr>
          <p:nvPr/>
        </p:nvPicPr>
        <p:blipFill>
          <a:blip r:embed="rId3"/>
          <a:stretch>
            <a:fillRect/>
          </a:stretch>
        </p:blipFill>
        <p:spPr>
          <a:xfrm>
            <a:off x="12166600" y="1244600"/>
            <a:ext cx="5045417" cy="7021972"/>
          </a:xfrm>
          <a:prstGeom prst="rect">
            <a:avLst/>
          </a:prstGeom>
          <a:ln w="12700">
            <a:miter lim="400000"/>
          </a:ln>
        </p:spPr>
      </p:pic>
      <p:pic>
        <p:nvPicPr>
          <p:cNvPr id="193" name="Image" descr="Image"/>
          <p:cNvPicPr>
            <a:picLocks noChangeAspect="1"/>
          </p:cNvPicPr>
          <p:nvPr/>
        </p:nvPicPr>
        <p:blipFill>
          <a:blip r:embed="rId4"/>
          <a:srcRect b="22401"/>
          <a:stretch>
            <a:fillRect/>
          </a:stretch>
        </p:blipFill>
        <p:spPr>
          <a:xfrm>
            <a:off x="17145000" y="5638800"/>
            <a:ext cx="5943066" cy="2635266"/>
          </a:xfrm>
          <a:prstGeom prst="rect">
            <a:avLst/>
          </a:prstGeom>
          <a:ln w="12700">
            <a:miter lim="400000"/>
          </a:ln>
        </p:spPr>
      </p:pic>
      <p:pic>
        <p:nvPicPr>
          <p:cNvPr id="194" name="Image" descr="Image"/>
          <p:cNvPicPr>
            <a:picLocks noChangeAspect="1"/>
          </p:cNvPicPr>
          <p:nvPr/>
        </p:nvPicPr>
        <p:blipFill>
          <a:blip r:embed="rId5"/>
          <a:stretch>
            <a:fillRect/>
          </a:stretch>
        </p:blipFill>
        <p:spPr>
          <a:xfrm>
            <a:off x="17170400" y="1240152"/>
            <a:ext cx="5943066" cy="445729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M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Me</a:t>
            </a:r>
          </a:p>
        </p:txBody>
      </p:sp>
      <p:sp>
        <p:nvSpPr>
          <p:cNvPr id="197" name="Slide bullet text"/>
          <p:cNvSpPr txBox="1">
            <a:spLocks noGrp="1"/>
          </p:cNvSpPr>
          <p:nvPr>
            <p:ph type="body" sz="half" idx="1"/>
          </p:nvPr>
        </p:nvSpPr>
        <p:spPr>
          <a:prstGeom prst="rect">
            <a:avLst/>
          </a:prstGeom>
        </p:spPr>
        <p:txBody>
          <a:bodyPr/>
          <a:lstStyle/>
          <a:p>
            <a:endParaRPr/>
          </a:p>
        </p:txBody>
      </p:sp>
      <p:pic>
        <p:nvPicPr>
          <p:cNvPr id="198" name="Bowl of pappardelle pasta with parsley butter, roasted hazelnuts, and shaved parmesan cheese" descr="Bowl of pappardelle pasta with parsley butter, roasted hazelnuts, and shaved parmesan cheese"/>
          <p:cNvPicPr>
            <a:picLocks noGrp="1" noChangeAspect="1"/>
          </p:cNvPicPr>
          <p:nvPr>
            <p:ph type="pic" idx="22"/>
          </p:nvPr>
        </p:nvPicPr>
        <p:blipFill>
          <a:blip r:embed="rId2"/>
          <a:srcRect t="11480" b="11655"/>
          <a:stretch>
            <a:fillRect/>
          </a:stretch>
        </p:blipFill>
        <p:spPr>
          <a:xfrm>
            <a:off x="12192000" y="1263848"/>
            <a:ext cx="10916874" cy="11188205"/>
          </a:xfrm>
          <a:prstGeom prst="rect">
            <a:avLst/>
          </a:prstGeom>
        </p:spPr>
      </p:pic>
      <p:sp>
        <p:nvSpPr>
          <p:cNvPr id="199" name="Introductions!"/>
          <p:cNvSpPr txBox="1">
            <a:spLocks noGrp="1"/>
          </p:cNvSpPr>
          <p:nvPr>
            <p:ph type="title"/>
          </p:nvPr>
        </p:nvSpPr>
        <p:spPr>
          <a:prstGeom prst="rect">
            <a:avLst/>
          </a:prstGeom>
        </p:spPr>
        <p:txBody>
          <a:bodyPr/>
          <a:lstStyle/>
          <a:p>
            <a:r>
              <a:t>Introductions!</a:t>
            </a:r>
          </a:p>
        </p:txBody>
      </p:sp>
      <p:pic>
        <p:nvPicPr>
          <p:cNvPr id="200" name="Image" descr="Image"/>
          <p:cNvPicPr>
            <a:picLocks noChangeAspect="1"/>
          </p:cNvPicPr>
          <p:nvPr/>
        </p:nvPicPr>
        <p:blipFill>
          <a:blip r:embed="rId3"/>
          <a:srcRect l="26710"/>
          <a:stretch>
            <a:fillRect/>
          </a:stretch>
        </p:blipFill>
        <p:spPr>
          <a:xfrm>
            <a:off x="12182291" y="1257887"/>
            <a:ext cx="10944834" cy="11200226"/>
          </a:xfrm>
          <a:prstGeom prst="rect">
            <a:avLst/>
          </a:prstGeom>
          <a:ln w="12700">
            <a:miter lim="400000"/>
          </a:ln>
        </p:spPr>
      </p:pic>
      <p:pic>
        <p:nvPicPr>
          <p:cNvPr id="201" name="Image" descr="Image"/>
          <p:cNvPicPr>
            <a:picLocks noChangeAspect="1"/>
          </p:cNvPicPr>
          <p:nvPr/>
        </p:nvPicPr>
        <p:blipFill>
          <a:blip r:embed="rId4"/>
          <a:srcRect l="26595"/>
          <a:stretch>
            <a:fillRect/>
          </a:stretch>
        </p:blipFill>
        <p:spPr>
          <a:xfrm>
            <a:off x="12201224" y="1270000"/>
            <a:ext cx="10938176" cy="111760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M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Me</a:t>
            </a:r>
          </a:p>
        </p:txBody>
      </p:sp>
      <p:sp>
        <p:nvSpPr>
          <p:cNvPr id="204" name="Slide bullet text"/>
          <p:cNvSpPr txBox="1">
            <a:spLocks noGrp="1"/>
          </p:cNvSpPr>
          <p:nvPr>
            <p:ph type="body" sz="half" idx="1"/>
          </p:nvPr>
        </p:nvSpPr>
        <p:spPr>
          <a:prstGeom prst="rect">
            <a:avLst/>
          </a:prstGeom>
        </p:spPr>
        <p:txBody>
          <a:bodyPr/>
          <a:lstStyle/>
          <a:p>
            <a:endParaRPr/>
          </a:p>
        </p:txBody>
      </p:sp>
      <p:sp>
        <p:nvSpPr>
          <p:cNvPr id="205" name="Introductions!"/>
          <p:cNvSpPr txBox="1">
            <a:spLocks noGrp="1"/>
          </p:cNvSpPr>
          <p:nvPr>
            <p:ph type="title"/>
          </p:nvPr>
        </p:nvSpPr>
        <p:spPr>
          <a:prstGeom prst="rect">
            <a:avLst/>
          </a:prstGeom>
        </p:spPr>
        <p:txBody>
          <a:bodyPr/>
          <a:lstStyle/>
          <a:p>
            <a:r>
              <a:t>Introductions!</a:t>
            </a:r>
          </a:p>
        </p:txBody>
      </p:sp>
      <p:pic>
        <p:nvPicPr>
          <p:cNvPr id="206" name="Image" descr="Image"/>
          <p:cNvPicPr>
            <a:picLocks noChangeAspect="1"/>
          </p:cNvPicPr>
          <p:nvPr/>
        </p:nvPicPr>
        <p:blipFill>
          <a:blip r:embed="rId2"/>
          <a:stretch>
            <a:fillRect/>
          </a:stretch>
        </p:blipFill>
        <p:spPr>
          <a:xfrm>
            <a:off x="12309769" y="1036877"/>
            <a:ext cx="10672060" cy="11642246"/>
          </a:xfrm>
          <a:prstGeom prst="rect">
            <a:avLst/>
          </a:prstGeom>
          <a:ln w="12700">
            <a:miter lim="400000"/>
          </a:ln>
        </p:spPr>
      </p:pic>
      <p:pic>
        <p:nvPicPr>
          <p:cNvPr id="207" name="Image" descr="Image"/>
          <p:cNvPicPr>
            <a:picLocks noChangeAspect="1"/>
          </p:cNvPicPr>
          <p:nvPr/>
        </p:nvPicPr>
        <p:blipFill>
          <a:blip r:embed="rId3"/>
          <a:stretch>
            <a:fillRect/>
          </a:stretch>
        </p:blipFill>
        <p:spPr>
          <a:xfrm>
            <a:off x="22027298" y="12179300"/>
            <a:ext cx="2209801" cy="9398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2325</Words>
  <Application>Microsoft Macintosh PowerPoint</Application>
  <PresentationFormat>Custom</PresentationFormat>
  <Paragraphs>184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Gill Sans</vt:lpstr>
      <vt:lpstr>Helvetica Neue</vt:lpstr>
      <vt:lpstr>Helvetica Neue Medium</vt:lpstr>
      <vt:lpstr>Times New Roman</vt:lpstr>
      <vt:lpstr>21_BasicWhite</vt:lpstr>
      <vt:lpstr>Phylogenetics Seminar</vt:lpstr>
      <vt:lpstr>Orientation, Introductions, Why phylogenetics?</vt:lpstr>
      <vt:lpstr>Quick logistics</vt:lpstr>
      <vt:lpstr>Introductions!</vt:lpstr>
      <vt:lpstr>Introductions!</vt:lpstr>
      <vt:lpstr>Introductions!</vt:lpstr>
      <vt:lpstr>Introductions!</vt:lpstr>
      <vt:lpstr>Introductions!</vt:lpstr>
      <vt:lpstr>Introductions!</vt:lpstr>
      <vt:lpstr>Introductions!</vt:lpstr>
      <vt:lpstr>Introductions!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lpstr>Why phylogenetics?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Phylogenetics Seminar</dc:title>
  <cp:lastModifiedBy>Carl Rothfels</cp:lastModifiedBy>
  <cp:revision>1</cp:revision>
  <dcterms:modified xsi:type="dcterms:W3CDTF">2024-01-10T00:36:47Z</dcterms:modified>
</cp:coreProperties>
</file>